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7" r:id="rId2"/>
    <p:sldId id="316" r:id="rId3"/>
    <p:sldId id="318" r:id="rId4"/>
    <p:sldId id="258" r:id="rId5"/>
    <p:sldId id="259" r:id="rId6"/>
    <p:sldId id="260" r:id="rId7"/>
    <p:sldId id="256" r:id="rId8"/>
    <p:sldId id="261" r:id="rId9"/>
    <p:sldId id="262" r:id="rId10"/>
    <p:sldId id="263" r:id="rId11"/>
    <p:sldId id="269" r:id="rId12"/>
    <p:sldId id="266" r:id="rId13"/>
    <p:sldId id="267" r:id="rId14"/>
    <p:sldId id="272" r:id="rId15"/>
    <p:sldId id="273" r:id="rId16"/>
    <p:sldId id="274" r:id="rId17"/>
    <p:sldId id="275" r:id="rId18"/>
    <p:sldId id="268" r:id="rId19"/>
    <p:sldId id="271" r:id="rId20"/>
    <p:sldId id="313" r:id="rId21"/>
    <p:sldId id="314" r:id="rId22"/>
    <p:sldId id="276" r:id="rId23"/>
    <p:sldId id="279" r:id="rId24"/>
    <p:sldId id="277" r:id="rId25"/>
    <p:sldId id="278" r:id="rId26"/>
    <p:sldId id="264" r:id="rId27"/>
    <p:sldId id="280" r:id="rId28"/>
    <p:sldId id="281" r:id="rId29"/>
    <p:sldId id="282" r:id="rId30"/>
    <p:sldId id="283" r:id="rId31"/>
    <p:sldId id="284" r:id="rId32"/>
    <p:sldId id="285" r:id="rId33"/>
    <p:sldId id="286" r:id="rId34"/>
    <p:sldId id="317" r:id="rId35"/>
    <p:sldId id="287" r:id="rId36"/>
    <p:sldId id="288" r:id="rId37"/>
    <p:sldId id="289" r:id="rId38"/>
    <p:sldId id="290" r:id="rId39"/>
    <p:sldId id="291" r:id="rId40"/>
    <p:sldId id="304" r:id="rId41"/>
    <p:sldId id="310" r:id="rId42"/>
    <p:sldId id="309" r:id="rId43"/>
    <p:sldId id="308" r:id="rId44"/>
    <p:sldId id="293" r:id="rId45"/>
    <p:sldId id="294" r:id="rId46"/>
    <p:sldId id="300" r:id="rId47"/>
    <p:sldId id="306" r:id="rId48"/>
    <p:sldId id="270" r:id="rId49"/>
    <p:sldId id="301" r:id="rId50"/>
    <p:sldId id="302" r:id="rId51"/>
    <p:sldId id="305" r:id="rId52"/>
    <p:sldId id="303" r:id="rId53"/>
    <p:sldId id="319" r:id="rId54"/>
    <p:sldId id="307" r:id="rId55"/>
    <p:sldId id="297" r:id="rId56"/>
    <p:sldId id="296" r:id="rId57"/>
    <p:sldId id="298" r:id="rId58"/>
    <p:sldId id="31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7" autoAdjust="0"/>
  </p:normalViewPr>
  <p:slideViewPr>
    <p:cSldViewPr>
      <p:cViewPr>
        <p:scale>
          <a:sx n="100" d="100"/>
          <a:sy n="100" d="100"/>
        </p:scale>
        <p:origin x="-2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5" d="100"/>
          <a:sy n="75" d="100"/>
        </p:scale>
        <p:origin x="-207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sz="quarter" idx="1"/>
          </p:nvPr>
        </p:nvSpPr>
        <p:spPr>
          <a:xfrm>
            <a:off x="3885010" y="0"/>
            <a:ext cx="2971800" cy="457200"/>
          </a:xfrm>
          <a:prstGeom prst="rect">
            <a:avLst/>
          </a:prstGeom>
        </p:spPr>
        <p:txBody>
          <a:bodyPr vert="horz" lIns="91440" tIns="45720" rIns="91440" bIns="45720" rtlCol="0"/>
          <a:lstStyle>
            <a:lvl1pPr algn="r">
              <a:defRPr sz="1200"/>
            </a:lvl1pPr>
          </a:lstStyle>
          <a:p>
            <a:fld id="{D8989B24-5EC5-4645-91CD-2A46D383F13B}" type="datetimeFigureOut">
              <a:rPr lang="hr-HR" smtClean="0"/>
              <a:pPr/>
              <a:t>24.6.2021.</a:t>
            </a:fld>
            <a:endParaRPr lang="hr-HR"/>
          </a:p>
        </p:txBody>
      </p:sp>
      <p:sp>
        <p:nvSpPr>
          <p:cNvPr id="4" name="Footer Placeholder 3"/>
          <p:cNvSpPr>
            <a:spLocks noGrp="1"/>
          </p:cNvSpPr>
          <p:nvPr>
            <p:ph type="ftr" sz="quarter" idx="2"/>
          </p:nvPr>
        </p:nvSpPr>
        <p:spPr>
          <a:xfrm>
            <a:off x="0" y="8684684"/>
            <a:ext cx="2971800" cy="457200"/>
          </a:xfrm>
          <a:prstGeom prst="rect">
            <a:avLst/>
          </a:prstGeom>
        </p:spPr>
        <p:txBody>
          <a:bodyPr vert="horz" lIns="91440" tIns="45720" rIns="91440" bIns="45720" rtlCol="0" anchor="b"/>
          <a:lstStyle>
            <a:lvl1pPr algn="l">
              <a:defRPr sz="1200"/>
            </a:lvl1pPr>
          </a:lstStyle>
          <a:p>
            <a:endParaRPr lang="hr-HR"/>
          </a:p>
        </p:txBody>
      </p:sp>
      <p:sp>
        <p:nvSpPr>
          <p:cNvPr id="5" name="Slide Number Placeholder 4"/>
          <p:cNvSpPr>
            <a:spLocks noGrp="1"/>
          </p:cNvSpPr>
          <p:nvPr>
            <p:ph type="sldNum" sz="quarter" idx="3"/>
          </p:nvPr>
        </p:nvSpPr>
        <p:spPr>
          <a:xfrm>
            <a:off x="3885010" y="8684684"/>
            <a:ext cx="2971800" cy="457200"/>
          </a:xfrm>
          <a:prstGeom prst="rect">
            <a:avLst/>
          </a:prstGeom>
        </p:spPr>
        <p:txBody>
          <a:bodyPr vert="horz" lIns="91440" tIns="45720" rIns="91440" bIns="45720" rtlCol="0" anchor="b"/>
          <a:lstStyle>
            <a:lvl1pPr algn="r">
              <a:defRPr sz="1200"/>
            </a:lvl1pPr>
          </a:lstStyle>
          <a:p>
            <a:fld id="{DF6F53B5-F3A3-462A-9AF1-BD1CDB011CFB}" type="slidenum">
              <a:rPr lang="hr-HR" smtClean="0"/>
              <a:pPr/>
              <a:t>‹#›</a:t>
            </a:fld>
            <a:endParaRPr lang="hr-H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97EC8C-D597-4669-9F6F-E0419E49096A}" type="datetimeFigureOut">
              <a:rPr lang="hr-HR" smtClean="0"/>
              <a:pPr/>
              <a:t>24.6.2021.</a:t>
            </a:fld>
            <a:endParaRPr lang="hr-H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r-HR"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C03662-4E7C-4F1A-8252-8415AC923F0D}" type="slidenum">
              <a:rPr lang="hr-HR" smtClean="0"/>
              <a:pPr/>
              <a:t>‹#›</a:t>
            </a:fld>
            <a:endParaRPr lang="hr-H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Primjer ispunjenog jedinstvenog prijedloga za incestiranje</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14</a:t>
            </a:fld>
            <a:endParaRPr lang="hr-H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Primjen ispunjenog jedinstvenog obrasca zaprijedloga</a:t>
            </a:r>
            <a:r>
              <a:rPr lang="hr-HR" baseline="0" dirty="0" smtClean="0"/>
              <a:t> za investiranje</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15</a:t>
            </a:fld>
            <a:endParaRPr lang="hr-H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18</a:t>
            </a:fld>
            <a:endParaRPr lang="hr-H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Usvojeni Kriteriji sa bodovima za bodovanje</a:t>
            </a:r>
            <a:r>
              <a:rPr lang="hr-HR" baseline="0" dirty="0" smtClean="0"/>
              <a:t> projekata</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19</a:t>
            </a:fld>
            <a:endParaRPr lang="hr-H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a:p>
        </p:txBody>
      </p:sp>
      <p:sp>
        <p:nvSpPr>
          <p:cNvPr id="4" name="Slide Number Placeholder 3"/>
          <p:cNvSpPr>
            <a:spLocks noGrp="1"/>
          </p:cNvSpPr>
          <p:nvPr>
            <p:ph type="sldNum" sz="quarter" idx="10"/>
          </p:nvPr>
        </p:nvSpPr>
        <p:spPr/>
        <p:txBody>
          <a:bodyPr/>
          <a:lstStyle/>
          <a:p>
            <a:fld id="{99C03662-4E7C-4F1A-8252-8415AC923F0D}" type="slidenum">
              <a:rPr lang="hr-HR" smtClean="0"/>
              <a:pPr/>
              <a:t>22</a:t>
            </a:fld>
            <a:endParaRPr lang="hr-H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hr-HR" dirty="0" smtClean="0"/>
              <a:t>Primjer bodovanja svih članova</a:t>
            </a:r>
            <a:r>
              <a:rPr lang="hr-HR" baseline="0" dirty="0" smtClean="0"/>
              <a:t> koordinacionog tima po kriterijima </a:t>
            </a:r>
            <a:r>
              <a:rPr lang="hr-HR" dirty="0" smtClean="0"/>
              <a:t>za svaki pojedinačni projekat </a:t>
            </a:r>
            <a:endParaRPr lang="hr-HR" dirty="0"/>
          </a:p>
        </p:txBody>
      </p:sp>
      <p:sp>
        <p:nvSpPr>
          <p:cNvPr id="4" name="Slide Number Placeholder 3"/>
          <p:cNvSpPr>
            <a:spLocks noGrp="1"/>
          </p:cNvSpPr>
          <p:nvPr>
            <p:ph type="sldNum" sz="quarter" idx="10"/>
          </p:nvPr>
        </p:nvSpPr>
        <p:spPr/>
        <p:txBody>
          <a:bodyPr/>
          <a:lstStyle/>
          <a:p>
            <a:fld id="{1DBDBA25-C4AB-4D37-A138-2AD7C36569E0}" type="slidenum">
              <a:rPr lang="hr-HR" smtClean="0"/>
              <a:pPr/>
              <a:t>24</a:t>
            </a:fld>
            <a:endParaRPr lang="hr-H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Primjer bodovanja i račun</a:t>
            </a:r>
            <a:r>
              <a:rPr lang="hr-HR" baseline="0" dirty="0" smtClean="0"/>
              <a:t> srednje vrijednosti bodova za svaki projekat po kojem se uvrštava u program</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25</a:t>
            </a:fld>
            <a:endParaRPr lang="hr-H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29</a:t>
            </a:fld>
            <a:endParaRPr lang="hr-H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Fotografije</a:t>
            </a:r>
            <a:r>
              <a:rPr lang="hr-HR" baseline="0" dirty="0" smtClean="0"/>
              <a:t> unutrašnjeg dijela multifunkcionalne sale i predprostora</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30</a:t>
            </a:fld>
            <a:endParaRPr lang="hr-H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Evoluacija-zbirna rekapitulacija realizacije projekata po godinama iz PKI 2010-2014 </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32</a:t>
            </a:fld>
            <a:endParaRPr lang="hr-H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Zbirni pregled plana sa brojem projekata</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39</a:t>
            </a:fld>
            <a:endParaRPr lang="hr-H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Evoluacija-zbirna rekapitulacija realizacije projekata po godinama iz PKI 2010-2014 </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40</a:t>
            </a:fld>
            <a:endParaRPr lang="hr-H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Evoluacija-zbirna rekapitulacija realizacije projekata po godinama iz PKI 2010-2014 </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41</a:t>
            </a:fld>
            <a:endParaRPr lang="hr-H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Evoluacija-zbirna rekapitulacija realizacije projekata po godinama iz PKI 2010-2014 </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43</a:t>
            </a:fld>
            <a:endParaRPr lang="hr-H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Program kapitalnih investicija grada Gračanica</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51</a:t>
            </a:fld>
            <a:endParaRPr lang="hr-H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r-HR" dirty="0" smtClean="0"/>
              <a:t>Zbirni pregled plana sa brojem projekata</a:t>
            </a:r>
            <a:endParaRPr lang="hr-HR" dirty="0"/>
          </a:p>
        </p:txBody>
      </p:sp>
      <p:sp>
        <p:nvSpPr>
          <p:cNvPr id="4" name="Slide Number Placeholder 3"/>
          <p:cNvSpPr>
            <a:spLocks noGrp="1"/>
          </p:cNvSpPr>
          <p:nvPr>
            <p:ph type="sldNum" sz="quarter" idx="10"/>
          </p:nvPr>
        </p:nvSpPr>
        <p:spPr/>
        <p:txBody>
          <a:bodyPr/>
          <a:lstStyle/>
          <a:p>
            <a:fld id="{CC8541F6-93E1-4F25-8DC0-12972F74C6BA}" type="slidenum">
              <a:rPr lang="hr-HR" smtClean="0"/>
              <a:pPr/>
              <a:t>52</a:t>
            </a:fld>
            <a:endParaRPr lang="hr-H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e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gracanica.gov.b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8.png"/><Relationship Id="rId16" Type="http://schemas.openxmlformats.org/officeDocument/2006/relationships/image" Target="../media/image34.png"/><Relationship Id="rId20"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jpe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1.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image" Target="../media/image52.jpeg"/><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55.jpeg"/><Relationship Id="rId4" Type="http://schemas.openxmlformats.org/officeDocument/2006/relationships/image" Target="../media/image54.jpeg"/></Relationships>
</file>

<file path=ppt/slides/_rels/slide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5.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1.png"/><Relationship Id="rId4" Type="http://schemas.openxmlformats.org/officeDocument/2006/relationships/image" Target="../media/image66.jpe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mailto:n.helic@gracanica.gov.ba" TargetMode="External"/><Relationship Id="rId2" Type="http://schemas.openxmlformats.org/officeDocument/2006/relationships/hyperlink" Target="http://www.gracanica.gov.ba/" TargetMode="Externa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hyperlink" Target="mailto:f.helic@gracanica.gov.ba" TargetMode="External"/><Relationship Id="rId4" Type="http://schemas.openxmlformats.org/officeDocument/2006/relationships/hyperlink" Target="mailto:n.sinanovic@gracanica.gov.ba"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junuzovic@gracanica.gov.b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304800"/>
            <a:ext cx="8229600" cy="990600"/>
          </a:xfrm>
          <a:ln/>
        </p:spPr>
        <p:style>
          <a:lnRef idx="1">
            <a:schemeClr val="accent4"/>
          </a:lnRef>
          <a:fillRef idx="2">
            <a:schemeClr val="accent4"/>
          </a:fillRef>
          <a:effectRef idx="1">
            <a:schemeClr val="accent4"/>
          </a:effectRef>
          <a:fontRef idx="minor">
            <a:schemeClr val="dk1"/>
          </a:fontRef>
        </p:style>
        <p:txBody>
          <a:bodyPr>
            <a:normAutofit/>
          </a:bodyPr>
          <a:lstStyle/>
          <a:p>
            <a:r>
              <a:rPr lang="hr-HR" sz="4000" dirty="0" smtClean="0"/>
              <a:t>GRAD GRAČANICA</a:t>
            </a:r>
            <a:endParaRPr lang="hr-HR" sz="4000" dirty="0"/>
          </a:p>
        </p:txBody>
      </p:sp>
      <p:sp>
        <p:nvSpPr>
          <p:cNvPr id="10" name="Text Placeholder 9"/>
          <p:cNvSpPr>
            <a:spLocks noGrp="1"/>
          </p:cNvSpPr>
          <p:nvPr>
            <p:ph type="body" sz="half" idx="2"/>
          </p:nvPr>
        </p:nvSpPr>
        <p:spPr>
          <a:xfrm>
            <a:off x="457200" y="1524001"/>
            <a:ext cx="8381999" cy="609599"/>
          </a:xfrm>
        </p:spPr>
        <p:style>
          <a:lnRef idx="2">
            <a:schemeClr val="accent4"/>
          </a:lnRef>
          <a:fillRef idx="1">
            <a:schemeClr val="lt1"/>
          </a:fillRef>
          <a:effectRef idx="0">
            <a:schemeClr val="accent4"/>
          </a:effectRef>
          <a:fontRef idx="minor">
            <a:schemeClr val="dk1"/>
          </a:fontRef>
        </p:style>
        <p:txBody>
          <a:bodyPr>
            <a:normAutofit fontScale="25000" lnSpcReduction="20000"/>
          </a:bodyPr>
          <a:lstStyle/>
          <a:p>
            <a:endParaRPr lang="hr-HR" dirty="0" smtClean="0"/>
          </a:p>
          <a:p>
            <a:r>
              <a:rPr lang="hr-HR" sz="6000" b="1" dirty="0" smtClean="0">
                <a:latin typeface="Times New Roman" pitchFamily="18" charset="0"/>
                <a:cs typeface="Times New Roman" pitchFamily="18" charset="0"/>
              </a:rPr>
              <a:t>PREZENTACIJA:</a:t>
            </a:r>
            <a:endParaRPr lang="hr-HR" sz="3600" b="1" dirty="0" smtClean="0">
              <a:latin typeface="Times New Roman" pitchFamily="18" charset="0"/>
              <a:cs typeface="Times New Roman" pitchFamily="18" charset="0"/>
            </a:endParaRPr>
          </a:p>
          <a:p>
            <a:pPr algn="ctr"/>
            <a:r>
              <a:rPr lang="hr-HR" sz="7200" b="1" dirty="0" smtClean="0">
                <a:latin typeface="Times New Roman" pitchFamily="18" charset="0"/>
                <a:cs typeface="Times New Roman" pitchFamily="18" charset="0"/>
              </a:rPr>
              <a:t>PROGRAM KAPITALNIH INVESTICIJA (PKI)</a:t>
            </a:r>
          </a:p>
          <a:p>
            <a:endParaRPr lang="hr-HR" sz="7200" dirty="0" smtClean="0"/>
          </a:p>
          <a:p>
            <a:endParaRPr lang="hr-HR" sz="7200" dirty="0" smtClean="0"/>
          </a:p>
          <a:p>
            <a:endParaRPr lang="hr-HR" sz="7200" dirty="0" smtClean="0"/>
          </a:p>
          <a:p>
            <a:endParaRPr lang="hr-HR" sz="7200" dirty="0" smtClean="0"/>
          </a:p>
          <a:p>
            <a:endParaRPr lang="hr-HR" sz="7200" dirty="0" smtClean="0"/>
          </a:p>
          <a:p>
            <a:endParaRPr lang="hr-HR" sz="7200" dirty="0" smtClean="0"/>
          </a:p>
          <a:p>
            <a:endParaRPr lang="hr-HR" sz="7200" dirty="0" smtClean="0"/>
          </a:p>
          <a:p>
            <a:endParaRPr lang="hr-HR" sz="7200" dirty="0" smtClean="0"/>
          </a:p>
          <a:p>
            <a:r>
              <a:rPr lang="hr-HR" sz="7200" dirty="0" smtClean="0"/>
              <a:t>  </a:t>
            </a:r>
          </a:p>
          <a:p>
            <a:endParaRPr lang="hr-HR" sz="7200" dirty="0" smtClean="0"/>
          </a:p>
          <a:p>
            <a:endParaRPr lang="hr-HR" sz="7200" dirty="0" smtClean="0"/>
          </a:p>
          <a:p>
            <a:endParaRPr lang="hr-HR" sz="7200" dirty="0" smtClean="0"/>
          </a:p>
          <a:p>
            <a:endParaRPr lang="hr-HR" sz="7200" dirty="0" smtClean="0"/>
          </a:p>
          <a:p>
            <a:endParaRPr lang="hr-HR" sz="7200" dirty="0" smtClean="0"/>
          </a:p>
          <a:p>
            <a:endParaRPr lang="hr-HR" sz="3100" dirty="0" smtClean="0">
              <a:latin typeface="Times New Roman" pitchFamily="18" charset="0"/>
              <a:cs typeface="Times New Roman" pitchFamily="18" charset="0"/>
            </a:endParaRPr>
          </a:p>
          <a:p>
            <a:endParaRPr lang="hr-HR" sz="3100" dirty="0" smtClean="0">
              <a:latin typeface="Times New Roman" pitchFamily="18" charset="0"/>
              <a:cs typeface="Times New Roman" pitchFamily="18" charset="0"/>
            </a:endParaRPr>
          </a:p>
          <a:p>
            <a:endParaRPr lang="hr-HR" sz="3100" dirty="0" smtClean="0">
              <a:latin typeface="Times New Roman" pitchFamily="18" charset="0"/>
              <a:cs typeface="Times New Roman" pitchFamily="18" charset="0"/>
            </a:endParaRPr>
          </a:p>
          <a:p>
            <a:endParaRPr lang="hr-HR" sz="3100" dirty="0" smtClean="0">
              <a:latin typeface="Times New Roman" pitchFamily="18" charset="0"/>
              <a:cs typeface="Times New Roman" pitchFamily="18" charset="0"/>
            </a:endParaRPr>
          </a:p>
          <a:p>
            <a:r>
              <a:rPr lang="hr-HR" sz="3100" dirty="0" smtClean="0">
                <a:latin typeface="Times New Roman" pitchFamily="18" charset="0"/>
                <a:cs typeface="Times New Roman" pitchFamily="18" charset="0"/>
              </a:rPr>
              <a:t>Gračanica, juni 2021.god.</a:t>
            </a:r>
            <a:endParaRPr lang="hr-HR" sz="3100" dirty="0">
              <a:latin typeface="Times New Roman" pitchFamily="18" charset="0"/>
              <a:cs typeface="Times New Roman" pitchFamily="18" charset="0"/>
            </a:endParaRPr>
          </a:p>
        </p:txBody>
      </p:sp>
      <p:pic>
        <p:nvPicPr>
          <p:cNvPr id="5" name="Picture 4"/>
          <p:cNvPicPr/>
          <p:nvPr/>
        </p:nvPicPr>
        <p:blipFill>
          <a:blip r:embed="rId2" cstate="print"/>
          <a:srcRect/>
          <a:stretch>
            <a:fillRect/>
          </a:stretch>
        </p:blipFill>
        <p:spPr bwMode="auto">
          <a:xfrm>
            <a:off x="7757594" y="304800"/>
            <a:ext cx="929207" cy="1068288"/>
          </a:xfrm>
          <a:prstGeom prst="rect">
            <a:avLst/>
          </a:prstGeom>
          <a:noFill/>
          <a:ln w="9525">
            <a:noFill/>
            <a:miter lim="800000"/>
            <a:headEnd/>
            <a:tailEnd/>
          </a:ln>
        </p:spPr>
      </p:pic>
      <p:pic>
        <p:nvPicPr>
          <p:cNvPr id="1027" name="Picture 3" descr="C:\Users\RazijaJ\Desktop\20170322_100044.jpg"/>
          <p:cNvPicPr>
            <a:picLocks noChangeAspect="1" noChangeArrowheads="1"/>
          </p:cNvPicPr>
          <p:nvPr/>
        </p:nvPicPr>
        <p:blipFill>
          <a:blip r:embed="rId3" cstate="print"/>
          <a:srcRect/>
          <a:stretch>
            <a:fillRect/>
          </a:stretch>
        </p:blipFill>
        <p:spPr bwMode="auto">
          <a:xfrm>
            <a:off x="6248400" y="2286000"/>
            <a:ext cx="2667000" cy="2057400"/>
          </a:xfrm>
          <a:prstGeom prst="rect">
            <a:avLst/>
          </a:prstGeom>
          <a:noFill/>
        </p:spPr>
      </p:pic>
      <p:pic>
        <p:nvPicPr>
          <p:cNvPr id="1026" name="Picture 2" descr="C:\Users\RazijaJ\Pictures\svašta\slike gračanica\S6005534.JPG"/>
          <p:cNvPicPr>
            <a:picLocks noGrp="1" noChangeAspect="1" noChangeArrowheads="1"/>
          </p:cNvPicPr>
          <p:nvPr>
            <p:ph idx="1"/>
          </p:nvPr>
        </p:nvPicPr>
        <p:blipFill>
          <a:blip r:embed="rId4" cstate="print"/>
          <a:srcRect/>
          <a:stretch>
            <a:fillRect/>
          </a:stretch>
        </p:blipFill>
        <p:spPr bwMode="auto">
          <a:xfrm>
            <a:off x="2743200" y="4495800"/>
            <a:ext cx="2209800" cy="1962150"/>
          </a:xfrm>
          <a:prstGeom prst="rect">
            <a:avLst/>
          </a:prstGeom>
          <a:noFill/>
        </p:spPr>
      </p:pic>
      <p:pic>
        <p:nvPicPr>
          <p:cNvPr id="2" name="Picture 3" descr="C:\Users\RazijaJ\Pictures\svašta\slike gračanica\Picture1.png"/>
          <p:cNvPicPr>
            <a:picLocks noChangeAspect="1" noChangeArrowheads="1"/>
          </p:cNvPicPr>
          <p:nvPr/>
        </p:nvPicPr>
        <p:blipFill>
          <a:blip r:embed="rId5" cstate="print"/>
          <a:srcRect/>
          <a:stretch>
            <a:fillRect/>
          </a:stretch>
        </p:blipFill>
        <p:spPr bwMode="auto">
          <a:xfrm>
            <a:off x="6934200" y="4495800"/>
            <a:ext cx="1981200" cy="1981200"/>
          </a:xfrm>
          <a:prstGeom prst="rect">
            <a:avLst/>
          </a:prstGeom>
          <a:noFill/>
        </p:spPr>
      </p:pic>
      <p:pic>
        <p:nvPicPr>
          <p:cNvPr id="11" name="Content Placeholder 6" descr="C:\Documents and Settings\user\My Documents\My Pictures\016.jpg"/>
          <p:cNvPicPr>
            <a:picLocks/>
          </p:cNvPicPr>
          <p:nvPr/>
        </p:nvPicPr>
        <p:blipFill>
          <a:blip r:embed="rId6" cstate="print"/>
          <a:srcRect/>
          <a:stretch>
            <a:fillRect/>
          </a:stretch>
        </p:blipFill>
        <p:spPr bwMode="auto">
          <a:xfrm>
            <a:off x="5029200" y="4495800"/>
            <a:ext cx="1828800" cy="1981200"/>
          </a:xfrm>
          <a:prstGeom prst="rect">
            <a:avLst/>
          </a:prstGeom>
          <a:noFill/>
          <a:ln w="9525">
            <a:solidFill>
              <a:srgbClr val="FF0000"/>
            </a:solidFill>
            <a:miter lim="800000"/>
            <a:headEnd/>
            <a:tailEnd/>
          </a:ln>
        </p:spPr>
      </p:pic>
      <p:pic>
        <p:nvPicPr>
          <p:cNvPr id="1028" name="Picture 4" descr="C:\Users\RazijaJ\Pictures\New folder (19)\DSC_2395.JPG"/>
          <p:cNvPicPr>
            <a:picLocks noChangeAspect="1" noChangeArrowheads="1"/>
          </p:cNvPicPr>
          <p:nvPr/>
        </p:nvPicPr>
        <p:blipFill>
          <a:blip r:embed="rId7" cstate="print"/>
          <a:srcRect/>
          <a:stretch>
            <a:fillRect/>
          </a:stretch>
        </p:blipFill>
        <p:spPr bwMode="auto">
          <a:xfrm>
            <a:off x="457200" y="2286000"/>
            <a:ext cx="2209800" cy="4135072"/>
          </a:xfrm>
          <a:prstGeom prst="rect">
            <a:avLst/>
          </a:prstGeom>
          <a:noFill/>
        </p:spPr>
      </p:pic>
      <p:pic>
        <p:nvPicPr>
          <p:cNvPr id="1029" name="Picture 5" descr="C:\Users\RazijaJ\Pictures\New folder (18)\DSC_1904.JPG"/>
          <p:cNvPicPr>
            <a:picLocks noChangeAspect="1" noChangeArrowheads="1"/>
          </p:cNvPicPr>
          <p:nvPr/>
        </p:nvPicPr>
        <p:blipFill>
          <a:blip r:embed="rId8" cstate="print"/>
          <a:srcRect/>
          <a:stretch>
            <a:fillRect/>
          </a:stretch>
        </p:blipFill>
        <p:spPr bwMode="auto">
          <a:xfrm>
            <a:off x="2743200" y="2286000"/>
            <a:ext cx="3418115" cy="2133600"/>
          </a:xfrm>
          <a:prstGeom prst="rect">
            <a:avLst/>
          </a:prstGeom>
          <a:noFill/>
        </p:spPr>
      </p:pic>
      <p:pic>
        <p:nvPicPr>
          <p:cNvPr id="14" name="Picture 13" descr="C:\Users\LejlaC\Desktop\Ciljevi odrzivog razvoja\COR_Logo_vertical_COLOR.png"/>
          <p:cNvPicPr/>
          <p:nvPr/>
        </p:nvPicPr>
        <p:blipFill>
          <a:blip r:embed="rId9"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620000" y="1447800"/>
            <a:ext cx="1219200" cy="809625"/>
          </a:xfrm>
          <a:prstGeom prst="rect">
            <a:avLst/>
          </a:prstGeom>
          <a:ln/>
        </p:spPr>
        <p:style>
          <a:lnRef idx="2">
            <a:schemeClr val="accent4"/>
          </a:lnRef>
          <a:fillRef idx="1">
            <a:schemeClr val="lt1"/>
          </a:fillRef>
          <a:effectRef idx="0">
            <a:schemeClr val="accent4"/>
          </a:effectRef>
          <a:fontRef idx="minor">
            <a:schemeClr val="dk1"/>
          </a:fontRef>
        </p:style>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27038"/>
            <a:ext cx="4038600" cy="2773362"/>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hr-HR" dirty="0" smtClean="0"/>
              <a:t/>
            </a:r>
            <a:br>
              <a:rPr lang="hr-HR" dirty="0" smtClean="0"/>
            </a:br>
            <a:r>
              <a:rPr lang="hr-HR" dirty="0" smtClean="0"/>
              <a:t/>
            </a:r>
            <a:br>
              <a:rPr lang="hr-HR" dirty="0" smtClean="0"/>
            </a:br>
            <a:r>
              <a:rPr lang="hr-HR" dirty="0" smtClean="0"/>
              <a:t/>
            </a:r>
            <a:br>
              <a:rPr lang="hr-HR" dirty="0" smtClean="0"/>
            </a:br>
            <a:r>
              <a:rPr lang="hr-HR" dirty="0" smtClean="0"/>
              <a:t/>
            </a:r>
            <a:br>
              <a:rPr lang="hr-HR" dirty="0" smtClean="0"/>
            </a:br>
            <a:r>
              <a:rPr lang="hr-HR" dirty="0" smtClean="0"/>
              <a:t/>
            </a:r>
            <a:br>
              <a:rPr lang="hr-HR" dirty="0" smtClean="0"/>
            </a:br>
            <a:r>
              <a:rPr lang="hr-HR" dirty="0" smtClean="0"/>
              <a:t/>
            </a:r>
            <a:br>
              <a:rPr lang="hr-HR" dirty="0" smtClean="0"/>
            </a:br>
            <a:r>
              <a:rPr lang="hr-HR" dirty="0" smtClean="0">
                <a:latin typeface="Times New Roman" pitchFamily="18" charset="0"/>
                <a:cs typeface="Times New Roman" pitchFamily="18" charset="0"/>
              </a:rPr>
              <a:t>GRAD GRAČANICA    </a:t>
            </a:r>
            <a:br>
              <a:rPr lang="hr-HR" dirty="0" smtClean="0">
                <a:latin typeface="Times New Roman" pitchFamily="18" charset="0"/>
                <a:cs typeface="Times New Roman" pitchFamily="18" charset="0"/>
              </a:rPr>
            </a:br>
            <a:r>
              <a:rPr lang="hr-HR" dirty="0" smtClean="0">
                <a:latin typeface="Times New Roman" pitchFamily="18" charset="0"/>
                <a:cs typeface="Times New Roman" pitchFamily="18" charset="0"/>
              </a:rPr>
              <a:t/>
            </a:r>
            <a:br>
              <a:rPr lang="hr-HR" dirty="0" smtClean="0">
                <a:latin typeface="Times New Roman" pitchFamily="18" charset="0"/>
                <a:cs typeface="Times New Roman" pitchFamily="18" charset="0"/>
              </a:rPr>
            </a:br>
            <a:r>
              <a:rPr lang="hr-HR" dirty="0" smtClean="0">
                <a:latin typeface="Times New Roman" pitchFamily="18" charset="0"/>
                <a:cs typeface="Times New Roman" pitchFamily="18" charset="0"/>
              </a:rPr>
              <a:t> prezentacija </a:t>
            </a:r>
            <a:r>
              <a:rPr lang="hr-HR" sz="3600" dirty="0" smtClean="0">
                <a:latin typeface="Times New Roman" pitchFamily="18" charset="0"/>
                <a:cs typeface="Times New Roman" pitchFamily="18" charset="0"/>
              </a:rPr>
              <a:t>PKI </a:t>
            </a:r>
            <a:r>
              <a:rPr lang="hr-HR" sz="3600" dirty="0" smtClean="0"/>
              <a:t/>
            </a:r>
            <a:br>
              <a:rPr lang="hr-HR" sz="3600" dirty="0" smtClean="0"/>
            </a:br>
            <a:r>
              <a:rPr lang="hr-HR" dirty="0" smtClean="0"/>
              <a:t/>
            </a:r>
            <a:br>
              <a:rPr lang="hr-HR" dirty="0" smtClean="0"/>
            </a:br>
            <a:r>
              <a:rPr lang="hr-HR" dirty="0" smtClean="0"/>
              <a:t/>
            </a:r>
            <a:br>
              <a:rPr lang="hr-HR" dirty="0" smtClean="0"/>
            </a:br>
            <a:r>
              <a:rPr lang="hr-HR" dirty="0" smtClean="0"/>
              <a:t/>
            </a:r>
            <a:br>
              <a:rPr lang="hr-HR" dirty="0" smtClean="0"/>
            </a:br>
            <a:r>
              <a:rPr lang="hr-HR" dirty="0" smtClean="0"/>
              <a:t/>
            </a:r>
            <a:br>
              <a:rPr lang="hr-HR" dirty="0" smtClean="0"/>
            </a:br>
            <a:r>
              <a:rPr lang="hr-HR" dirty="0" smtClean="0"/>
              <a:t/>
            </a:r>
            <a:br>
              <a:rPr lang="hr-HR" dirty="0" smtClean="0"/>
            </a:br>
            <a:endParaRPr lang="hr-HR" dirty="0"/>
          </a:p>
        </p:txBody>
      </p:sp>
      <p:pic>
        <p:nvPicPr>
          <p:cNvPr id="4" name="Content Placeholder 3" descr="DSC_0871.JPG"/>
          <p:cNvPicPr>
            <a:picLocks noGrp="1" noChangeAspect="1"/>
          </p:cNvPicPr>
          <p:nvPr>
            <p:ph idx="1"/>
          </p:nvPr>
        </p:nvPicPr>
        <p:blipFill>
          <a:blip r:embed="rId2" cstate="print"/>
          <a:stretch>
            <a:fillRect/>
          </a:stretch>
        </p:blipFill>
        <p:spPr>
          <a:xfrm>
            <a:off x="2971800" y="3505200"/>
            <a:ext cx="1905000" cy="2908215"/>
          </a:xfrm>
        </p:spPr>
      </p:pic>
      <p:pic>
        <p:nvPicPr>
          <p:cNvPr id="6" name="Picture 5"/>
          <p:cNvPicPr/>
          <p:nvPr/>
        </p:nvPicPr>
        <p:blipFill>
          <a:blip r:embed="rId3" cstate="print"/>
          <a:srcRect/>
          <a:stretch>
            <a:fillRect/>
          </a:stretch>
        </p:blipFill>
        <p:spPr bwMode="auto">
          <a:xfrm>
            <a:off x="762000" y="457200"/>
            <a:ext cx="533400" cy="609600"/>
          </a:xfrm>
          <a:prstGeom prst="rect">
            <a:avLst/>
          </a:prstGeom>
          <a:noFill/>
          <a:ln w="9525">
            <a:noFill/>
            <a:miter lim="800000"/>
            <a:headEnd/>
            <a:tailEnd/>
          </a:ln>
        </p:spPr>
      </p:pic>
      <p:pic>
        <p:nvPicPr>
          <p:cNvPr id="1026" name="Picture 2" descr="C:\Users\RazijaJ\Desktop\općina gračanica\20170322_092433.jpg"/>
          <p:cNvPicPr>
            <a:picLocks noChangeAspect="1" noChangeArrowheads="1"/>
          </p:cNvPicPr>
          <p:nvPr/>
        </p:nvPicPr>
        <p:blipFill>
          <a:blip r:embed="rId4" cstate="print"/>
          <a:srcRect/>
          <a:stretch>
            <a:fillRect/>
          </a:stretch>
        </p:blipFill>
        <p:spPr bwMode="auto">
          <a:xfrm>
            <a:off x="5181600" y="457200"/>
            <a:ext cx="3505200" cy="2667000"/>
          </a:xfrm>
          <a:prstGeom prst="rect">
            <a:avLst/>
          </a:prstGeom>
          <a:noFill/>
        </p:spPr>
      </p:pic>
      <p:pic>
        <p:nvPicPr>
          <p:cNvPr id="1028" name="Picture 4" descr="C:\Users\RazijaJ\Pictures\svašta\za CZ\uređenje Spreča 2010.god\uređenje lokacija Stjepan Polje-2.JPG"/>
          <p:cNvPicPr>
            <a:picLocks noChangeAspect="1" noChangeArrowheads="1"/>
          </p:cNvPicPr>
          <p:nvPr/>
        </p:nvPicPr>
        <p:blipFill>
          <a:blip r:embed="rId5" cstate="print"/>
          <a:srcRect/>
          <a:stretch>
            <a:fillRect/>
          </a:stretch>
        </p:blipFill>
        <p:spPr bwMode="auto">
          <a:xfrm>
            <a:off x="5181600" y="3733800"/>
            <a:ext cx="3479800" cy="2667000"/>
          </a:xfrm>
          <a:prstGeom prst="rect">
            <a:avLst/>
          </a:prstGeom>
          <a:noFill/>
        </p:spPr>
      </p:pic>
      <p:pic>
        <p:nvPicPr>
          <p:cNvPr id="1031" name="Picture 7" descr="C:\Users\RazijaJ\Pictures\New folder (2)\20170322_100929.jpg"/>
          <p:cNvPicPr>
            <a:picLocks noChangeAspect="1" noChangeArrowheads="1"/>
          </p:cNvPicPr>
          <p:nvPr/>
        </p:nvPicPr>
        <p:blipFill>
          <a:blip r:embed="rId6" cstate="print"/>
          <a:srcRect/>
          <a:stretch>
            <a:fillRect/>
          </a:stretch>
        </p:blipFill>
        <p:spPr bwMode="auto">
          <a:xfrm>
            <a:off x="685800" y="3479800"/>
            <a:ext cx="2190750" cy="2921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1096962"/>
          </a:xfrm>
        </p:spPr>
        <p:style>
          <a:lnRef idx="1">
            <a:schemeClr val="accent1"/>
          </a:lnRef>
          <a:fillRef idx="2">
            <a:schemeClr val="accent1"/>
          </a:fillRef>
          <a:effectRef idx="1">
            <a:schemeClr val="accent1"/>
          </a:effectRef>
          <a:fontRef idx="minor">
            <a:schemeClr val="dk1"/>
          </a:fontRef>
        </p:style>
        <p:txBody>
          <a:bodyPr/>
          <a:lstStyle/>
          <a:p>
            <a:r>
              <a:rPr lang="hr-HR" dirty="0" smtClean="0">
                <a:latin typeface="Times New Roman" pitchFamily="18" charset="0"/>
                <a:cs typeface="Times New Roman" pitchFamily="18" charset="0"/>
              </a:rPr>
              <a:t>GRAD</a:t>
            </a:r>
            <a:r>
              <a:rPr lang="hr-HR" dirty="0" smtClean="0"/>
              <a:t> </a:t>
            </a:r>
            <a:r>
              <a:rPr lang="hr-HR" dirty="0" smtClean="0">
                <a:latin typeface="Times New Roman" pitchFamily="18" charset="0"/>
                <a:cs typeface="Times New Roman" pitchFamily="18" charset="0"/>
              </a:rPr>
              <a:t>GRAČANICA</a:t>
            </a:r>
            <a:endParaRPr lang="hr-HR" dirty="0">
              <a:latin typeface="Times New Roman" pitchFamily="18" charset="0"/>
              <a:cs typeface="Times New Roman" pitchFamily="18" charset="0"/>
            </a:endParaRPr>
          </a:p>
        </p:txBody>
      </p:sp>
      <p:sp>
        <p:nvSpPr>
          <p:cNvPr id="6" name="Content Placeholder 5"/>
          <p:cNvSpPr>
            <a:spLocks noGrp="1"/>
          </p:cNvSpPr>
          <p:nvPr>
            <p:ph sz="half" idx="1"/>
          </p:nvPr>
        </p:nvSpPr>
        <p:spPr>
          <a:xfrm>
            <a:off x="457200" y="1524000"/>
            <a:ext cx="4038600" cy="3276600"/>
          </a:xfrm>
        </p:spPr>
        <p:style>
          <a:lnRef idx="1">
            <a:schemeClr val="accent2"/>
          </a:lnRef>
          <a:fillRef idx="2">
            <a:schemeClr val="accent2"/>
          </a:fillRef>
          <a:effectRef idx="1">
            <a:schemeClr val="accent2"/>
          </a:effectRef>
          <a:fontRef idx="minor">
            <a:schemeClr val="dk1"/>
          </a:fontRef>
        </p:style>
        <p:txBody>
          <a:bodyPr>
            <a:normAutofit fontScale="62500" lnSpcReduction="20000"/>
          </a:bodyPr>
          <a:lstStyle/>
          <a:p>
            <a:pPr>
              <a:buNone/>
            </a:pPr>
            <a:r>
              <a:rPr lang="hr-HR" sz="2000" b="1" dirty="0" smtClean="0">
                <a:latin typeface="Times New Roman" pitchFamily="18" charset="0"/>
                <a:cs typeface="Times New Roman" pitchFamily="18" charset="0"/>
              </a:rPr>
              <a:t>	</a:t>
            </a:r>
          </a:p>
          <a:p>
            <a:pPr marL="180975" indent="-180975">
              <a:buNone/>
            </a:pPr>
            <a:r>
              <a:rPr lang="hr-HR" sz="2000" b="1" dirty="0" smtClean="0">
                <a:latin typeface="Times New Roman" pitchFamily="18" charset="0"/>
                <a:cs typeface="Times New Roman" pitchFamily="18" charset="0"/>
              </a:rPr>
              <a:t>	</a:t>
            </a:r>
            <a:r>
              <a:rPr lang="hr-HR" sz="3200" b="1" dirty="0" smtClean="0">
                <a:latin typeface="Times New Roman" pitchFamily="18" charset="0"/>
                <a:cs typeface="Times New Roman" pitchFamily="18" charset="0"/>
              </a:rPr>
              <a:t>Program kapitalnih investicija grada Gračanica (PKI Grada Gračanica) je dokument koji sadrži pregled ulaganja u projekte sa podacima o ukupno potrebnim sredstvima za realizaciju, te planiranim sredstvima za realizaciju u periodu od pet (5) godina, za finasiranje iz sredstava budžeta, kredita, donacija i/ili drugih izvora.</a:t>
            </a:r>
            <a:endParaRPr lang="hr-HR" sz="3200" dirty="0">
              <a:latin typeface="Times New Roman" pitchFamily="18" charset="0"/>
              <a:cs typeface="Times New Roman" pitchFamily="18" charset="0"/>
            </a:endParaRPr>
          </a:p>
        </p:txBody>
      </p:sp>
      <p:sp>
        <p:nvSpPr>
          <p:cNvPr id="7" name="Content Placeholder 6"/>
          <p:cNvSpPr>
            <a:spLocks noGrp="1"/>
          </p:cNvSpPr>
          <p:nvPr>
            <p:ph sz="half" idx="2"/>
          </p:nvPr>
        </p:nvSpPr>
        <p:spPr>
          <a:xfrm>
            <a:off x="457200" y="4953000"/>
            <a:ext cx="8229600" cy="1447800"/>
          </a:xfrm>
        </p:spPr>
        <p:style>
          <a:lnRef idx="1">
            <a:schemeClr val="accent3"/>
          </a:lnRef>
          <a:fillRef idx="2">
            <a:schemeClr val="accent3"/>
          </a:fillRef>
          <a:effectRef idx="1">
            <a:schemeClr val="accent3"/>
          </a:effectRef>
          <a:fontRef idx="minor">
            <a:schemeClr val="dk1"/>
          </a:fontRef>
        </p:style>
        <p:txBody>
          <a:bodyPr>
            <a:normAutofit fontScale="62500" lnSpcReduction="20000"/>
          </a:bodyPr>
          <a:lstStyle/>
          <a:p>
            <a:pPr>
              <a:buNone/>
            </a:pPr>
            <a:endParaRPr lang="hr-HR" sz="1400" b="1" dirty="0" smtClean="0"/>
          </a:p>
          <a:p>
            <a:pPr marL="180975" indent="-180975">
              <a:buNone/>
            </a:pPr>
            <a:r>
              <a:rPr lang="hr-HR" sz="1900" dirty="0" smtClean="0">
                <a:latin typeface="Times New Roman" pitchFamily="18" charset="0"/>
                <a:cs typeface="Times New Roman" pitchFamily="18" charset="0"/>
              </a:rPr>
              <a:t> </a:t>
            </a:r>
            <a:r>
              <a:rPr lang="hr-HR" sz="1500" dirty="0" smtClean="0">
                <a:latin typeface="Times New Roman" pitchFamily="18" charset="0"/>
                <a:cs typeface="Times New Roman" pitchFamily="18" charset="0"/>
              </a:rPr>
              <a:t>	</a:t>
            </a:r>
            <a:r>
              <a:rPr lang="hr-HR" sz="2100" dirty="0" smtClean="0">
                <a:latin typeface="Times New Roman" pitchFamily="18" charset="0"/>
                <a:cs typeface="Times New Roman" pitchFamily="18" charset="0"/>
              </a:rPr>
              <a:t>Projekti uključeni u PKI grada Gračanica stavljaju se u funkciju ostvarivanja sektorskih politika i strateških ciljeva definisanih u okviru nadležnosti Gradskog vijeća planiranjem kroz proces izrade Dokumenta okvirnog budžeta, te mobilizacijom i korištenjem sredstava za njihovu realizaciju. </a:t>
            </a:r>
          </a:p>
          <a:p>
            <a:pPr marL="180975" indent="-180975">
              <a:buNone/>
            </a:pPr>
            <a:r>
              <a:rPr lang="hr-HR" sz="2100" dirty="0" smtClean="0">
                <a:latin typeface="Times New Roman" pitchFamily="18" charset="0"/>
                <a:cs typeface="Times New Roman" pitchFamily="18" charset="0"/>
              </a:rPr>
              <a:t> </a:t>
            </a:r>
          </a:p>
          <a:p>
            <a:pPr marL="180975" indent="-180975">
              <a:buNone/>
            </a:pPr>
            <a:r>
              <a:rPr lang="hr-HR" sz="2100" dirty="0" smtClean="0">
                <a:latin typeface="Times New Roman" pitchFamily="18" charset="0"/>
                <a:cs typeface="Times New Roman" pitchFamily="18" charset="0"/>
              </a:rPr>
              <a:t>	Obzirom da raspoloživa sredstva nisu uvijek dovoljna za višegodišnje finansiranje projekata Program kapitalnih investicija grada Gračanica (PKI Grada Gračanica) kao instrument planiranja, pomaže u boljem planiranju i korištenju sredstava, te stvara pretpostavke za pristup stranim izvorima finansiranja.</a:t>
            </a:r>
          </a:p>
          <a:p>
            <a:endParaRPr lang="hr-HR" sz="1500" dirty="0">
              <a:latin typeface="Times New Roman" pitchFamily="18" charset="0"/>
              <a:cs typeface="Times New Roman" pitchFamily="18" charset="0"/>
            </a:endParaRPr>
          </a:p>
        </p:txBody>
      </p:sp>
      <p:pic>
        <p:nvPicPr>
          <p:cNvPr id="8" name="Picture 7"/>
          <p:cNvPicPr/>
          <p:nvPr/>
        </p:nvPicPr>
        <p:blipFill>
          <a:blip r:embed="rId2" cstate="print"/>
          <a:srcRect/>
          <a:stretch>
            <a:fillRect/>
          </a:stretch>
        </p:blipFill>
        <p:spPr bwMode="auto">
          <a:xfrm>
            <a:off x="7757594" y="304800"/>
            <a:ext cx="929207" cy="1068288"/>
          </a:xfrm>
          <a:prstGeom prst="rect">
            <a:avLst/>
          </a:prstGeom>
          <a:noFill/>
          <a:ln w="9525">
            <a:noFill/>
            <a:miter lim="800000"/>
            <a:headEnd/>
            <a:tailEnd/>
          </a:ln>
        </p:spPr>
      </p:pic>
      <p:sp>
        <p:nvSpPr>
          <p:cNvPr id="9" name="Content Placeholder 5"/>
          <p:cNvSpPr txBox="1">
            <a:spLocks/>
          </p:cNvSpPr>
          <p:nvPr/>
        </p:nvSpPr>
        <p:spPr>
          <a:xfrm>
            <a:off x="4648200" y="3276600"/>
            <a:ext cx="4038600" cy="15240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hr-HR" sz="2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	</a:t>
            </a:r>
          </a:p>
          <a:p>
            <a:pPr>
              <a:buNone/>
            </a:pPr>
            <a:r>
              <a:rPr lang="hr-HR" sz="2000" b="1" dirty="0" smtClean="0">
                <a:latin typeface="Times New Roman" pitchFamily="18" charset="0"/>
                <a:cs typeface="Times New Roman" pitchFamily="18" charset="0"/>
              </a:rPr>
              <a:t>DUGOROČNI CILJ</a:t>
            </a:r>
            <a:r>
              <a:rPr lang="hr-HR" sz="2000" dirty="0" smtClean="0">
                <a:latin typeface="Times New Roman" pitchFamily="18" charset="0"/>
                <a:cs typeface="Times New Roman" pitchFamily="18" charset="0"/>
              </a:rPr>
              <a:t> je povezivanje Programa kapitalnih investicija grada Gračanica (PKI Grada Gračanica) sa procesom strateškog planiranja i budžetiranja. </a:t>
            </a:r>
          </a:p>
        </p:txBody>
      </p:sp>
      <p:sp>
        <p:nvSpPr>
          <p:cNvPr id="10" name="Content Placeholder 5"/>
          <p:cNvSpPr txBox="1">
            <a:spLocks/>
          </p:cNvSpPr>
          <p:nvPr/>
        </p:nvSpPr>
        <p:spPr>
          <a:xfrm>
            <a:off x="4648200" y="1524000"/>
            <a:ext cx="4038600" cy="16002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hr-HR" sz="2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	</a:t>
            </a:r>
          </a:p>
          <a:p>
            <a:pPr>
              <a:buNone/>
            </a:pPr>
            <a:r>
              <a:rPr lang="hr-HR" sz="2800" b="1" dirty="0" smtClean="0">
                <a:latin typeface="Times New Roman" pitchFamily="18" charset="0"/>
                <a:cs typeface="Times New Roman" pitchFamily="18" charset="0"/>
              </a:rPr>
              <a:t>SVRHA</a:t>
            </a:r>
            <a:r>
              <a:rPr lang="hr-HR" sz="2800" dirty="0" smtClean="0">
                <a:latin typeface="Times New Roman" pitchFamily="18" charset="0"/>
                <a:cs typeface="Times New Roman" pitchFamily="18" charset="0"/>
              </a:rPr>
              <a:t> donošenja Programa kapitalnih investicija grada Gračanica (PKI Grada Gračanica) je da posluži Gradskoj upravi kao osnov za bolje planiranje i upravljanje sredstvima razvoja.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style>
          <a:lnRef idx="1">
            <a:schemeClr val="accent4"/>
          </a:lnRef>
          <a:fillRef idx="2">
            <a:schemeClr val="accent4"/>
          </a:fillRef>
          <a:effectRef idx="1">
            <a:schemeClr val="accent4"/>
          </a:effectRef>
          <a:fontRef idx="minor">
            <a:schemeClr val="dk1"/>
          </a:fontRef>
        </p:style>
        <p:txBody>
          <a:bodyPr anchor="t">
            <a:noAutofit/>
          </a:bodyPr>
          <a:lstStyle/>
          <a:p>
            <a:pPr algn="l"/>
            <a:r>
              <a:rPr lang="hr-HR" sz="1400" b="1" dirty="0" smtClean="0">
                <a:latin typeface="Times New Roman" pitchFamily="18" charset="0"/>
                <a:cs typeface="Times New Roman" pitchFamily="18" charset="0"/>
              </a:rPr>
              <a:t>PREZENTACIJA: </a:t>
            </a:r>
            <a:r>
              <a:rPr lang="hr-HR" sz="1400" dirty="0" smtClean="0">
                <a:latin typeface="Times New Roman" pitchFamily="18" charset="0"/>
                <a:cs typeface="Times New Roman" pitchFamily="18" charset="0"/>
              </a:rPr>
              <a:t>PROGRAM KAPITALNIH INVESTICIJA GRADA GRAČANICA </a:t>
            </a:r>
            <a:r>
              <a:rPr lang="hr-HR" sz="1100" dirty="0" smtClean="0">
                <a:latin typeface="Times New Roman" pitchFamily="18" charset="0"/>
                <a:cs typeface="Times New Roman" pitchFamily="18" charset="0"/>
              </a:rPr>
              <a:t/>
            </a:r>
            <a:br>
              <a:rPr lang="hr-HR" sz="1100" dirty="0" smtClean="0">
                <a:latin typeface="Times New Roman" pitchFamily="18" charset="0"/>
                <a:cs typeface="Times New Roman" pitchFamily="18" charset="0"/>
              </a:rPr>
            </a:br>
            <a:r>
              <a:rPr lang="hr-HR" sz="1600" dirty="0" smtClean="0">
                <a:latin typeface="Times New Roman" pitchFamily="18" charset="0"/>
                <a:cs typeface="Times New Roman" pitchFamily="18" charset="0"/>
              </a:rPr>
              <a:t/>
            </a:r>
            <a:br>
              <a:rPr lang="hr-HR" sz="1600" dirty="0" smtClean="0">
                <a:latin typeface="Times New Roman" pitchFamily="18" charset="0"/>
                <a:cs typeface="Times New Roman" pitchFamily="18" charset="0"/>
              </a:rPr>
            </a:br>
            <a:r>
              <a:rPr lang="hr-HR" sz="1600" dirty="0" smtClean="0">
                <a:latin typeface="Times New Roman" pitchFamily="18" charset="0"/>
                <a:cs typeface="Times New Roman" pitchFamily="18" charset="0"/>
              </a:rPr>
              <a:t>Prezentacija pripremljena da se ukratko predstave aktivnosti općine Gračanica a od 2019.godine Grada Gračanice na izradi Programa kapitalnih investicija,  čime je </a:t>
            </a:r>
            <a:r>
              <a:rPr lang="en-US" sz="1600" dirty="0" err="1" smtClean="0">
                <a:latin typeface="Times New Roman" pitchFamily="18" charset="0"/>
                <a:cs typeface="Times New Roman" pitchFamily="18" charset="0"/>
              </a:rPr>
              <a:t>poboljšan</a:t>
            </a:r>
            <a:r>
              <a:rPr lang="en-US"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proces</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planiranja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od</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utvrđivanja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prioritetnih</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projekata</a:t>
            </a:r>
            <a:r>
              <a:rPr lang="en-US"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(gdje su uključeni građani, udruženja građana, poslodavci, udruženje poslodavaca, mjesne zajednice, općinske službe i drugi), </a:t>
            </a:r>
            <a:r>
              <a:rPr lang="en-US" sz="1600" dirty="0" err="1" smtClean="0">
                <a:latin typeface="Times New Roman" pitchFamily="18" charset="0"/>
                <a:cs typeface="Times New Roman" pitchFamily="18" charset="0"/>
              </a:rPr>
              <a:t>preko</a:t>
            </a:r>
            <a:r>
              <a:rPr lang="en-US" sz="1600" dirty="0" smtClean="0">
                <a:latin typeface="Times New Roman" pitchFamily="18" charset="0"/>
                <a:cs typeface="Times New Roman" pitchFamily="18" charset="0"/>
              </a:rPr>
              <a:t>  </a:t>
            </a:r>
            <a:r>
              <a:rPr lang="hr-HR" sz="1600" dirty="0" err="1" smtClean="0">
                <a:latin typeface="Times New Roman" pitchFamily="18" charset="0"/>
                <a:cs typeface="Times New Roman" pitchFamily="18" charset="0"/>
              </a:rPr>
              <a:t>J</a:t>
            </a:r>
            <a:r>
              <a:rPr lang="en-US" sz="1600" dirty="0" err="1" smtClean="0">
                <a:latin typeface="Times New Roman" pitchFamily="18" charset="0"/>
                <a:cs typeface="Times New Roman" pitchFamily="18" charset="0"/>
              </a:rPr>
              <a:t>avnih</a:t>
            </a:r>
            <a:r>
              <a:rPr lang="en-US"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nabavki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izvršenja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ugovorenih</a:t>
            </a:r>
            <a:r>
              <a:rPr lang="en-US"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radova</a:t>
            </a:r>
            <a:r>
              <a:rPr lang="hr-HR" sz="1600" dirty="0" smtClean="0">
                <a:latin typeface="Times New Roman" pitchFamily="18" charset="0"/>
                <a:cs typeface="Times New Roman" pitchFamily="18" charset="0"/>
              </a:rPr>
              <a:t>, monitoringa i </a:t>
            </a:r>
            <a:r>
              <a:rPr lang="en-US" sz="1600" dirty="0" err="1" smtClean="0">
                <a:latin typeface="Times New Roman" pitchFamily="18" charset="0"/>
                <a:cs typeface="Times New Roman" pitchFamily="18" charset="0"/>
              </a:rPr>
              <a:t>evaluacije</a:t>
            </a:r>
            <a:r>
              <a:rPr lang="hr-HR" sz="1600" dirty="0" smtClean="0">
                <a:latin typeface="Times New Roman" pitchFamily="18" charset="0"/>
                <a:cs typeface="Times New Roman" pitchFamily="18" charset="0"/>
              </a:rPr>
              <a:t> Programa</a:t>
            </a:r>
            <a:r>
              <a:rPr lang="en-US"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
            </a:r>
            <a:br>
              <a:rPr lang="hr-HR"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t>
            </a:r>
            <a:r>
              <a:rPr lang="hr-HR" sz="1100" dirty="0" smtClean="0"/>
              <a:t/>
            </a:r>
            <a:br>
              <a:rPr lang="hr-HR" sz="1100" dirty="0" smtClean="0"/>
            </a:br>
            <a:r>
              <a:rPr lang="en-US" sz="1100" dirty="0" smtClean="0"/>
              <a:t> </a:t>
            </a:r>
            <a:r>
              <a:rPr lang="hr-HR" sz="1100" dirty="0" smtClean="0"/>
              <a:t/>
            </a:r>
            <a:br>
              <a:rPr lang="hr-HR" sz="1100" dirty="0" smtClean="0"/>
            </a:br>
            <a:endParaRPr lang="hr-HR" sz="1100" dirty="0"/>
          </a:p>
        </p:txBody>
      </p:sp>
      <p:sp>
        <p:nvSpPr>
          <p:cNvPr id="3" name="Text Placeholder 2"/>
          <p:cNvSpPr>
            <a:spLocks noGrp="1"/>
          </p:cNvSpPr>
          <p:nvPr>
            <p:ph type="body" idx="1"/>
          </p:nvPr>
        </p:nvSpPr>
        <p:spPr>
          <a:xfrm>
            <a:off x="457200" y="2362200"/>
            <a:ext cx="3429000" cy="381000"/>
          </a:xfrm>
        </p:spPr>
        <p:style>
          <a:lnRef idx="2">
            <a:schemeClr val="accent4"/>
          </a:lnRef>
          <a:fillRef idx="1">
            <a:schemeClr val="lt1"/>
          </a:fillRef>
          <a:effectRef idx="0">
            <a:schemeClr val="accent4"/>
          </a:effectRef>
          <a:fontRef idx="minor">
            <a:schemeClr val="dk1"/>
          </a:fontRef>
        </p:style>
        <p:txBody>
          <a:bodyPr anchor="ctr">
            <a:normAutofit fontScale="92500" lnSpcReduction="20000"/>
          </a:bodyPr>
          <a:lstStyle/>
          <a:p>
            <a:pPr algn="ctr"/>
            <a:r>
              <a:rPr lang="hr-HR" dirty="0" smtClean="0"/>
              <a:t>Općina Gračanica</a:t>
            </a:r>
            <a:endParaRPr lang="hr-HR" dirty="0"/>
          </a:p>
        </p:txBody>
      </p:sp>
      <p:sp>
        <p:nvSpPr>
          <p:cNvPr id="4" name="Content Placeholder 3"/>
          <p:cNvSpPr>
            <a:spLocks noGrp="1"/>
          </p:cNvSpPr>
          <p:nvPr>
            <p:ph sz="half" idx="2"/>
          </p:nvPr>
        </p:nvSpPr>
        <p:spPr>
          <a:xfrm>
            <a:off x="457201" y="2971800"/>
            <a:ext cx="2438399" cy="3154364"/>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marL="182563" indent="-182563">
              <a:buNone/>
            </a:pPr>
            <a:r>
              <a:rPr lang="hr-HR" sz="1400" b="1" dirty="0" smtClean="0">
                <a:latin typeface="Times New Roman" pitchFamily="18" charset="0"/>
                <a:cs typeface="Times New Roman" pitchFamily="18" charset="0"/>
              </a:rPr>
              <a:t>U saradnji sa projektom GAP urađen Program kapitalnih investicija općine Gračanica 2010-2014</a:t>
            </a:r>
            <a:r>
              <a:rPr lang="hr-HR" sz="1400" dirty="0" smtClean="0">
                <a:latin typeface="Times New Roman" pitchFamily="18" charset="0"/>
                <a:cs typeface="Times New Roman" pitchFamily="18" charset="0"/>
              </a:rPr>
              <a:t>, </a:t>
            </a:r>
          </a:p>
          <a:p>
            <a:pPr>
              <a:buNone/>
            </a:pPr>
            <a:r>
              <a:rPr lang="hr-HR" sz="1400" dirty="0" smtClean="0">
                <a:latin typeface="Times New Roman" pitchFamily="18" charset="0"/>
                <a:cs typeface="Times New Roman" pitchFamily="18" charset="0"/>
              </a:rPr>
              <a:t>Realizacija počela u 2010.godini</a:t>
            </a:r>
          </a:p>
          <a:p>
            <a:pPr>
              <a:buNone/>
            </a:pPr>
            <a:r>
              <a:rPr lang="hr-HR" sz="1400" dirty="0" smtClean="0">
                <a:latin typeface="Times New Roman" pitchFamily="18" charset="0"/>
                <a:cs typeface="Times New Roman" pitchFamily="18" charset="0"/>
              </a:rPr>
              <a:t>Uvršteno  374 prijedloga za investiranje </a:t>
            </a:r>
          </a:p>
          <a:p>
            <a:pPr marL="182563" indent="-182563">
              <a:buNone/>
            </a:pPr>
            <a:r>
              <a:rPr lang="hr-HR" sz="1400" dirty="0" smtClean="0">
                <a:latin typeface="Times New Roman" pitchFamily="18" charset="0"/>
                <a:cs typeface="Times New Roman" pitchFamily="18" charset="0"/>
              </a:rPr>
              <a:t>Prijedlozi razvrstani u 6 grupa, urađeni Izvještaji o realizaciji usvojeni od strane OV, a svake godine se Program ažurira</a:t>
            </a:r>
          </a:p>
          <a:p>
            <a:pPr marL="182563" indent="-182563">
              <a:buNone/>
            </a:pPr>
            <a:r>
              <a:rPr lang="en-US" sz="1400" dirty="0" smtClean="0">
                <a:latin typeface="Times New Roman" pitchFamily="18" charset="0"/>
                <a:cs typeface="Times New Roman" pitchFamily="18" charset="0"/>
              </a:rPr>
              <a:t>Program je </a:t>
            </a:r>
            <a:r>
              <a:rPr lang="en-US" sz="1400" dirty="0" err="1" smtClean="0">
                <a:latin typeface="Times New Roman" pitchFamily="18" charset="0"/>
                <a:cs typeface="Times New Roman" pitchFamily="18" charset="0"/>
              </a:rPr>
              <a:t>djelimično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realizovan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zbog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velikog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broja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prijedloga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projekata</a:t>
            </a:r>
            <a:r>
              <a:rPr lang="hr-HR" sz="1400" dirty="0" smtClean="0">
                <a:latin typeface="Times New Roman" pitchFamily="18" charset="0"/>
                <a:cs typeface="Times New Roman" pitchFamily="18" charset="0"/>
              </a:rPr>
              <a:t> koji se svake godine povećava ažuriranjem Programa</a:t>
            </a:r>
            <a:r>
              <a:rPr lang="en-US" sz="1400" dirty="0" smtClean="0">
                <a:latin typeface="Times New Roman" pitchFamily="18" charset="0"/>
                <a:cs typeface="Times New Roman" pitchFamily="18" charset="0"/>
              </a:rPr>
              <a:t>.</a:t>
            </a:r>
            <a:endParaRPr lang="hr-HR" sz="1400" dirty="0">
              <a:latin typeface="Times New Roman" pitchFamily="18" charset="0"/>
              <a:cs typeface="Times New Roman" pitchFamily="18" charset="0"/>
            </a:endParaRPr>
          </a:p>
        </p:txBody>
      </p:sp>
      <p:sp>
        <p:nvSpPr>
          <p:cNvPr id="5" name="Text Placeholder 4"/>
          <p:cNvSpPr>
            <a:spLocks noGrp="1"/>
          </p:cNvSpPr>
          <p:nvPr>
            <p:ph type="body" sz="quarter" idx="3"/>
          </p:nvPr>
        </p:nvSpPr>
        <p:spPr>
          <a:xfrm>
            <a:off x="4953000" y="2362200"/>
            <a:ext cx="3733801" cy="381000"/>
          </a:xfrm>
        </p:spPr>
        <p:style>
          <a:lnRef idx="2">
            <a:schemeClr val="accent4"/>
          </a:lnRef>
          <a:fillRef idx="1">
            <a:schemeClr val="lt1"/>
          </a:fillRef>
          <a:effectRef idx="0">
            <a:schemeClr val="accent4"/>
          </a:effectRef>
          <a:fontRef idx="minor">
            <a:schemeClr val="dk1"/>
          </a:fontRef>
        </p:style>
        <p:txBody>
          <a:bodyPr anchor="ctr">
            <a:normAutofit fontScale="92500" lnSpcReduction="20000"/>
          </a:bodyPr>
          <a:lstStyle/>
          <a:p>
            <a:pPr algn="ctr"/>
            <a:r>
              <a:rPr lang="hr-HR" dirty="0" smtClean="0"/>
              <a:t>Grad Gračanica</a:t>
            </a:r>
            <a:endParaRPr lang="hr-HR" dirty="0"/>
          </a:p>
        </p:txBody>
      </p:sp>
      <p:sp>
        <p:nvSpPr>
          <p:cNvPr id="6" name="Content Placeholder 5"/>
          <p:cNvSpPr>
            <a:spLocks noGrp="1"/>
          </p:cNvSpPr>
          <p:nvPr>
            <p:ph sz="quarter" idx="4"/>
          </p:nvPr>
        </p:nvSpPr>
        <p:spPr>
          <a:xfrm>
            <a:off x="6096000" y="2971800"/>
            <a:ext cx="2590801" cy="3154364"/>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182563" indent="-182563">
              <a:buNone/>
            </a:pPr>
            <a:r>
              <a:rPr lang="hr-HR" sz="1400" b="1" dirty="0" smtClean="0">
                <a:latin typeface="Times New Roman" pitchFamily="18" charset="0"/>
                <a:cs typeface="Times New Roman" pitchFamily="18" charset="0"/>
              </a:rPr>
              <a:t>Na osnovu naučenih lekcija je urađen Program kapitalnih investicija općine Gračanica 2016-2020</a:t>
            </a:r>
            <a:r>
              <a:rPr lang="hr-HR" sz="1400" dirty="0" smtClean="0">
                <a:latin typeface="Times New Roman" pitchFamily="18" charset="0"/>
                <a:cs typeface="Times New Roman" pitchFamily="18" charset="0"/>
              </a:rPr>
              <a:t>, </a:t>
            </a:r>
          </a:p>
          <a:p>
            <a:pPr>
              <a:buNone/>
            </a:pPr>
            <a:r>
              <a:rPr lang="hr-HR" sz="1400" dirty="0" smtClean="0">
                <a:latin typeface="Times New Roman" pitchFamily="18" charset="0"/>
                <a:cs typeface="Times New Roman" pitchFamily="18" charset="0"/>
              </a:rPr>
              <a:t>Realizacija počela u 2016.godini</a:t>
            </a:r>
          </a:p>
          <a:p>
            <a:pPr marL="182563" indent="-182563">
              <a:buNone/>
            </a:pPr>
            <a:r>
              <a:rPr lang="hr-HR" sz="1400" dirty="0" smtClean="0">
                <a:latin typeface="Times New Roman" pitchFamily="18" charset="0"/>
                <a:cs typeface="Times New Roman" pitchFamily="18" charset="0"/>
              </a:rPr>
              <a:t>Preneseni nerealizovani projekti iz PKI 2010-2014 tako da je u Programu uvršteno  525 prijedloga za investiranje </a:t>
            </a:r>
          </a:p>
          <a:p>
            <a:pPr>
              <a:buNone/>
            </a:pPr>
            <a:r>
              <a:rPr lang="hr-HR" sz="1400" dirty="0" smtClean="0">
                <a:latin typeface="Times New Roman" pitchFamily="18" charset="0"/>
                <a:cs typeface="Times New Roman" pitchFamily="18" charset="0"/>
              </a:rPr>
              <a:t>Prijedlozi razvrstani u 6 grupa</a:t>
            </a:r>
          </a:p>
          <a:p>
            <a:pPr marL="182563" indent="-182563">
              <a:buNone/>
            </a:pPr>
            <a:r>
              <a:rPr lang="en-US" sz="1400" dirty="0" smtClean="0">
                <a:latin typeface="Times New Roman" pitchFamily="18" charset="0"/>
                <a:cs typeface="Times New Roman" pitchFamily="18" charset="0"/>
              </a:rPr>
              <a:t>Program</a:t>
            </a:r>
            <a:r>
              <a:rPr lang="hr-HR" sz="1400" dirty="0" smtClean="0">
                <a:latin typeface="Times New Roman" pitchFamily="18" charset="0"/>
                <a:cs typeface="Times New Roman" pitchFamily="18" charset="0"/>
              </a:rPr>
              <a:t>a, urađeni Izvještaji o realizaciji usvojeni od strane OV/GV, a svake godine se Program ažurira</a:t>
            </a:r>
            <a:r>
              <a:rPr lang="en-US" sz="1400" dirty="0" smtClean="0">
                <a:latin typeface="Times New Roman" pitchFamily="18" charset="0"/>
                <a:cs typeface="Times New Roman" pitchFamily="18" charset="0"/>
              </a:rPr>
              <a:t>.</a:t>
            </a:r>
            <a:endParaRPr lang="hr-HR" sz="1400" dirty="0" smtClean="0">
              <a:latin typeface="Times New Roman" pitchFamily="18" charset="0"/>
              <a:cs typeface="Times New Roman" pitchFamily="18" charset="0"/>
            </a:endParaRPr>
          </a:p>
          <a:p>
            <a:pPr>
              <a:buNone/>
            </a:pPr>
            <a:endParaRPr lang="hr-HR" sz="1400" dirty="0" smtClean="0">
              <a:latin typeface="Times New Roman" pitchFamily="18" charset="0"/>
              <a:cs typeface="Times New Roman" pitchFamily="18" charset="0"/>
            </a:endParaRPr>
          </a:p>
          <a:p>
            <a:endParaRPr lang="hr-HR" dirty="0"/>
          </a:p>
        </p:txBody>
      </p:sp>
      <p:sp>
        <p:nvSpPr>
          <p:cNvPr id="7" name="Rectangle 6"/>
          <p:cNvSpPr/>
          <p:nvPr/>
        </p:nvSpPr>
        <p:spPr>
          <a:xfrm>
            <a:off x="3124200" y="3233678"/>
            <a:ext cx="2743200" cy="286232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just"/>
            <a:r>
              <a:rPr lang="bs-Latn-BA" sz="1200" dirty="0" smtClean="0">
                <a:latin typeface="Times New Roman" pitchFamily="18" charset="0"/>
                <a:cs typeface="Times New Roman" pitchFamily="18" charset="0"/>
              </a:rPr>
              <a:t>Područje općine </a:t>
            </a:r>
            <a:r>
              <a:rPr lang="bs-Latn-BA" sz="1200" dirty="0" smtClean="0">
                <a:latin typeface="Times New Roman" pitchFamily="18" charset="0"/>
                <a:cs typeface="Times New Roman" pitchFamily="18" charset="0"/>
              </a:rPr>
              <a:t>Gračanica je u 2014</a:t>
            </a:r>
            <a:r>
              <a:rPr lang="bs-Latn-BA" sz="1200" dirty="0" smtClean="0">
                <a:latin typeface="Times New Roman" pitchFamily="18" charset="0"/>
                <a:cs typeface="Times New Roman" pitchFamily="18" charset="0"/>
              </a:rPr>
              <a:t>. godini </a:t>
            </a:r>
            <a:r>
              <a:rPr lang="bs-Latn-BA" sz="1200" dirty="0" smtClean="0">
                <a:latin typeface="Times New Roman" pitchFamily="18" charset="0"/>
                <a:cs typeface="Times New Roman" pitchFamily="18" charset="0"/>
              </a:rPr>
              <a:t>zahvatila elementarna nepogoda te su sve snage bile usmjerene na saniranju posljedica nepogode i u 2015.godini,</a:t>
            </a:r>
          </a:p>
          <a:p>
            <a:pPr algn="just"/>
            <a:r>
              <a:rPr lang="bs-Latn-BA" sz="1200" dirty="0" smtClean="0">
                <a:latin typeface="Times New Roman" pitchFamily="18" charset="0"/>
                <a:cs typeface="Times New Roman" pitchFamily="18" charset="0"/>
              </a:rPr>
              <a:t>a pripremljen Program kapitalnih investi cija općine Gračanica 2015-2019 nije razmatran na sjednici  OV Gračanica, </a:t>
            </a:r>
          </a:p>
          <a:p>
            <a:pPr algn="just"/>
            <a:r>
              <a:rPr lang="bs-Latn-BA" sz="1200" dirty="0" smtClean="0">
                <a:latin typeface="Times New Roman" pitchFamily="18" charset="0"/>
                <a:cs typeface="Times New Roman" pitchFamily="18" charset="0"/>
              </a:rPr>
              <a:t>ali se nastavilo sa realizacijom projekata iz PKI  2010-2014, izvršilo ažuriranje postojećeg pripremljenog Programa.</a:t>
            </a:r>
          </a:p>
          <a:p>
            <a:pPr algn="just"/>
            <a:r>
              <a:rPr lang="bs-Latn-BA" sz="1200" dirty="0" smtClean="0">
                <a:latin typeface="Times New Roman" pitchFamily="18" charset="0"/>
                <a:cs typeface="Times New Roman" pitchFamily="18" charset="0"/>
              </a:rPr>
              <a:t>Da bi se nastavio kontinuitet realizacije projekata urađen je </a:t>
            </a:r>
            <a:r>
              <a:rPr lang="bs-Latn-BA" sz="1200" b="1" dirty="0" smtClean="0">
                <a:latin typeface="Times New Roman" pitchFamily="18" charset="0"/>
                <a:cs typeface="Times New Roman" pitchFamily="18" charset="0"/>
              </a:rPr>
              <a:t>Izvještaj o realizaciji projekata u 2015.godini koji je kao dokument razmatran i usvojen na sjedinici Općinskog vijeća</a:t>
            </a:r>
            <a:r>
              <a:rPr lang="bs-Latn-BA" sz="1200" dirty="0" smtClean="0">
                <a:latin typeface="Times New Roman" pitchFamily="18" charset="0"/>
                <a:cs typeface="Times New Roman" pitchFamily="18" charset="0"/>
              </a:rPr>
              <a:t>.</a:t>
            </a:r>
          </a:p>
        </p:txBody>
      </p:sp>
      <p:pic>
        <p:nvPicPr>
          <p:cNvPr id="8" name="Picture 7"/>
          <p:cNvPicPr/>
          <p:nvPr/>
        </p:nvPicPr>
        <p:blipFill>
          <a:blip r:embed="rId2" cstate="print"/>
          <a:srcRect/>
          <a:stretch>
            <a:fillRect/>
          </a:stretch>
        </p:blipFill>
        <p:spPr bwMode="auto">
          <a:xfrm>
            <a:off x="4191000" y="23622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chor="ctr">
            <a:noAutofit/>
          </a:bodyPr>
          <a:lstStyle/>
          <a:p>
            <a:r>
              <a:rPr lang="hr-HR" sz="1400" b="1" dirty="0" smtClean="0">
                <a:latin typeface="Times New Roman" pitchFamily="18" charset="0"/>
                <a:cs typeface="Times New Roman" pitchFamily="18" charset="0"/>
              </a:rPr>
              <a:t>PREZENTACIJA: PROGRAM KAPITALNIH INVESTICIJA GRADA GRAČANICA </a:t>
            </a:r>
            <a:r>
              <a:rPr lang="hr-HR" sz="1100" dirty="0" smtClean="0"/>
              <a:t/>
            </a:r>
            <a:br>
              <a:rPr lang="hr-HR" sz="1100" dirty="0" smtClean="0"/>
            </a:br>
            <a:endParaRPr lang="hr-HR" sz="1100" dirty="0"/>
          </a:p>
        </p:txBody>
      </p:sp>
      <p:sp>
        <p:nvSpPr>
          <p:cNvPr id="3" name="Text Placeholder 2"/>
          <p:cNvSpPr>
            <a:spLocks noGrp="1"/>
          </p:cNvSpPr>
          <p:nvPr>
            <p:ph type="body" idx="1"/>
          </p:nvPr>
        </p:nvSpPr>
        <p:spPr>
          <a:xfrm>
            <a:off x="457200" y="914400"/>
            <a:ext cx="4040188" cy="3657600"/>
          </a:xfrm>
        </p:spPr>
        <p:style>
          <a:lnRef idx="1">
            <a:schemeClr val="accent3"/>
          </a:lnRef>
          <a:fillRef idx="2">
            <a:schemeClr val="accent3"/>
          </a:fillRef>
          <a:effectRef idx="1">
            <a:schemeClr val="accent3"/>
          </a:effectRef>
          <a:fontRef idx="minor">
            <a:schemeClr val="dk1"/>
          </a:fontRef>
        </p:style>
        <p:txBody>
          <a:bodyPr anchor="t">
            <a:normAutofit/>
          </a:bodyPr>
          <a:lstStyle/>
          <a:p>
            <a:pPr marL="355600" indent="-355600"/>
            <a:r>
              <a:rPr lang="hr-HR" sz="1400" b="0" dirty="0" smtClean="0"/>
              <a:t>Općina Gračanica je koristeći jedan od glavnih resursa, ljudski potencijal i poduzetnički duh u prethodnim godinama zabilježila vidan napredak u svom sveukupnom razvoju. </a:t>
            </a:r>
          </a:p>
          <a:p>
            <a:endParaRPr lang="hr-HR" sz="1400" b="0" dirty="0" smtClean="0"/>
          </a:p>
          <a:p>
            <a:pPr marL="355600" indent="-355600"/>
            <a:r>
              <a:rPr lang="hr-HR" sz="1400" b="0" dirty="0" smtClean="0"/>
              <a:t>Postala je prepoznatljiva sredina ne samo po uspješnim kompanijama i biznisu nego i organizovanom društvenom i javnom sektoru. </a:t>
            </a:r>
          </a:p>
          <a:p>
            <a:endParaRPr lang="hr-HR" sz="1400" b="0" dirty="0" smtClean="0"/>
          </a:p>
          <a:p>
            <a:pPr marL="355600" indent="-355600"/>
            <a:r>
              <a:rPr lang="hr-HR" sz="1400" b="0" dirty="0" smtClean="0"/>
              <a:t>Izgrađene su kvalitetne saobraćajnice kojima su  povezane mjesne zajednice sa centrom općine, završeni i drugi infrastrukturni i komunalni objekti, stvoreni bolji uslovi za razvoj sportskih i drugih društvenih aktivnosti za potrebe svih građana, itd.</a:t>
            </a:r>
          </a:p>
        </p:txBody>
      </p:sp>
      <p:sp>
        <p:nvSpPr>
          <p:cNvPr id="4" name="Content Placeholder 3"/>
          <p:cNvSpPr>
            <a:spLocks noGrp="1"/>
          </p:cNvSpPr>
          <p:nvPr>
            <p:ph sz="half" idx="2"/>
          </p:nvPr>
        </p:nvSpPr>
        <p:spPr>
          <a:xfrm>
            <a:off x="457201" y="4724400"/>
            <a:ext cx="4040188" cy="1600200"/>
          </a:xfrm>
        </p:spPr>
        <p:style>
          <a:lnRef idx="1">
            <a:schemeClr val="accent6"/>
          </a:lnRef>
          <a:fillRef idx="2">
            <a:schemeClr val="accent6"/>
          </a:fillRef>
          <a:effectRef idx="1">
            <a:schemeClr val="accent6"/>
          </a:effectRef>
          <a:fontRef idx="minor">
            <a:schemeClr val="dk1"/>
          </a:fontRef>
        </p:style>
        <p:txBody>
          <a:bodyPr>
            <a:normAutofit/>
          </a:bodyPr>
          <a:lstStyle/>
          <a:p>
            <a:pPr>
              <a:buNone/>
            </a:pPr>
            <a:r>
              <a:rPr lang="hr-HR" sz="1400" dirty="0" smtClean="0"/>
              <a:t>Iako su postojali određeni strateški dokumenti proces razvoja nije uvijek bio potpuno planski vođen. </a:t>
            </a:r>
          </a:p>
          <a:p>
            <a:pPr>
              <a:buNone/>
            </a:pPr>
            <a:endParaRPr lang="hr-HR" sz="1400" dirty="0" smtClean="0"/>
          </a:p>
          <a:p>
            <a:pPr>
              <a:buNone/>
            </a:pPr>
            <a:r>
              <a:rPr lang="hr-HR" sz="1400" dirty="0" smtClean="0"/>
              <a:t>Sredstva su se usmjeravala na prevelik broj projekata što je za posljedicu imalo prekoračenje rokova za završetak projekata i veće troškove. </a:t>
            </a:r>
          </a:p>
        </p:txBody>
      </p:sp>
      <p:sp>
        <p:nvSpPr>
          <p:cNvPr id="5" name="Text Placeholder 4"/>
          <p:cNvSpPr>
            <a:spLocks noGrp="1"/>
          </p:cNvSpPr>
          <p:nvPr>
            <p:ph type="body" sz="quarter" idx="3"/>
          </p:nvPr>
        </p:nvSpPr>
        <p:spPr>
          <a:xfrm>
            <a:off x="4645026" y="914400"/>
            <a:ext cx="4041775" cy="1219200"/>
          </a:xfrm>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r>
              <a:rPr lang="hr-HR" b="0" dirty="0" smtClean="0">
                <a:latin typeface="Times New Roman" pitchFamily="18" charset="0"/>
                <a:cs typeface="Times New Roman" pitchFamily="18" charset="0"/>
              </a:rPr>
              <a:t>Izradom Programa kapitalnih investicija općine Gračanica </a:t>
            </a:r>
            <a:r>
              <a:rPr lang="hr-HR" dirty="0" smtClean="0">
                <a:latin typeface="Times New Roman" pitchFamily="18" charset="0"/>
                <a:cs typeface="Times New Roman" pitchFamily="18" charset="0"/>
              </a:rPr>
              <a:t>2010-2014</a:t>
            </a:r>
            <a:r>
              <a:rPr lang="hr-HR" b="0" dirty="0" smtClean="0">
                <a:latin typeface="Times New Roman" pitchFamily="18" charset="0"/>
                <a:cs typeface="Times New Roman" pitchFamily="18" charset="0"/>
              </a:rPr>
              <a:t>.godine uz pomoć i saradnju sa projektom GAP-a je poboljšan ukupan proces planiranja, praćenja realizacije, itd.</a:t>
            </a:r>
            <a:endParaRPr lang="hr-HR" b="0" dirty="0">
              <a:latin typeface="Times New Roman" pitchFamily="18" charset="0"/>
              <a:cs typeface="Times New Roman" pitchFamily="18" charset="0"/>
            </a:endParaRPr>
          </a:p>
        </p:txBody>
      </p:sp>
      <p:sp>
        <p:nvSpPr>
          <p:cNvPr id="6" name="Content Placeholder 5"/>
          <p:cNvSpPr>
            <a:spLocks noGrp="1"/>
          </p:cNvSpPr>
          <p:nvPr>
            <p:ph sz="quarter" idx="4"/>
          </p:nvPr>
        </p:nvSpPr>
        <p:spPr>
          <a:xfrm>
            <a:off x="4645026" y="3352800"/>
            <a:ext cx="4041775" cy="1219200"/>
          </a:xfrm>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hr-HR" sz="1800" dirty="0" smtClean="0">
                <a:latin typeface="Times New Roman" pitchFamily="18" charset="0"/>
                <a:cs typeface="Times New Roman" pitchFamily="18" charset="0"/>
              </a:rPr>
              <a:t>Izradom Programa kapitalnih investicija općine Gračanica </a:t>
            </a:r>
            <a:r>
              <a:rPr lang="hr-HR" sz="1800" b="1" dirty="0" smtClean="0">
                <a:latin typeface="Times New Roman" pitchFamily="18" charset="0"/>
                <a:cs typeface="Times New Roman" pitchFamily="18" charset="0"/>
              </a:rPr>
              <a:t>2016-2020</a:t>
            </a:r>
            <a:r>
              <a:rPr lang="hr-HR" sz="1800" dirty="0" smtClean="0">
                <a:latin typeface="Times New Roman" pitchFamily="18" charset="0"/>
                <a:cs typeface="Times New Roman" pitchFamily="18" charset="0"/>
              </a:rPr>
              <a:t>.godine je nastavak naučenih lekcija i veće unapređenje aktivnosti</a:t>
            </a:r>
          </a:p>
          <a:p>
            <a:pPr>
              <a:buNone/>
            </a:pPr>
            <a:endParaRPr lang="hr-HR" b="1" dirty="0" smtClean="0">
              <a:latin typeface="Times New Roman" pitchFamily="18" charset="0"/>
              <a:cs typeface="Times New Roman" pitchFamily="18" charset="0"/>
            </a:endParaRPr>
          </a:p>
          <a:p>
            <a:pPr>
              <a:buNone/>
            </a:pPr>
            <a:endParaRPr lang="hr-HR" b="1" dirty="0" smtClean="0">
              <a:latin typeface="Times New Roman" pitchFamily="18" charset="0"/>
              <a:cs typeface="Times New Roman" pitchFamily="18" charset="0"/>
            </a:endParaRPr>
          </a:p>
        </p:txBody>
      </p:sp>
      <p:sp>
        <p:nvSpPr>
          <p:cNvPr id="7" name="Title 1"/>
          <p:cNvSpPr txBox="1">
            <a:spLocks/>
          </p:cNvSpPr>
          <p:nvPr/>
        </p:nvSpPr>
        <p:spPr>
          <a:xfrm>
            <a:off x="4648200" y="2286000"/>
            <a:ext cx="4038600" cy="9144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lvl="0" algn="just">
              <a:spcBef>
                <a:spcPct val="0"/>
              </a:spcBef>
            </a:pPr>
            <a:r>
              <a:rPr lang="hr-HR" sz="1400" dirty="0" smtClean="0">
                <a:latin typeface="Times New Roman" pitchFamily="18" charset="0"/>
                <a:cs typeface="Times New Roman" pitchFamily="18" charset="0"/>
              </a:rPr>
              <a:t>Praćenje aktivnosti na realizaciji projekata iz Programa kapitalnih investicija 2010-2014 u </a:t>
            </a:r>
            <a:r>
              <a:rPr lang="hr-HR" sz="1400" b="1" dirty="0" smtClean="0">
                <a:latin typeface="Times New Roman" pitchFamily="18" charset="0"/>
                <a:cs typeface="Times New Roman" pitchFamily="18" charset="0"/>
              </a:rPr>
              <a:t>2015</a:t>
            </a:r>
            <a:r>
              <a:rPr lang="hr-HR" sz="1400" dirty="0" smtClean="0">
                <a:latin typeface="Times New Roman" pitchFamily="18" charset="0"/>
                <a:cs typeface="Times New Roman" pitchFamily="18" charset="0"/>
              </a:rPr>
              <a:t>.godini  je postignut kontinuitet , a </a:t>
            </a:r>
            <a:endParaRPr kumimoji="0" lang="hr-HR" sz="1400" b="0" i="0" u="none" strike="noStrike" kern="1200" cap="none" spc="0" normalizeH="0" baseline="0" noProof="0" dirty="0">
              <a:ln>
                <a:noFill/>
              </a:ln>
              <a:solidFill>
                <a:schemeClr val="dk1"/>
              </a:solidFill>
              <a:effectLst/>
              <a:uLnTx/>
              <a:uFillTx/>
              <a:latin typeface="Times New Roman" pitchFamily="18" charset="0"/>
              <a:cs typeface="Times New Roman" pitchFamily="18" charset="0"/>
            </a:endParaRPr>
          </a:p>
        </p:txBody>
      </p:sp>
      <p:sp>
        <p:nvSpPr>
          <p:cNvPr id="8" name="Content Placeholder 5"/>
          <p:cNvSpPr txBox="1">
            <a:spLocks/>
          </p:cNvSpPr>
          <p:nvPr/>
        </p:nvSpPr>
        <p:spPr>
          <a:xfrm>
            <a:off x="4648200" y="4724400"/>
            <a:ext cx="4041775" cy="16002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fontScale="92500" lnSpcReduction="10000"/>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hr-HR" sz="240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Aktivnosti na izradi Programa kapitalnih investicija Grada Gračanica </a:t>
            </a:r>
            <a:r>
              <a:rPr kumimoji="0" lang="hr-HR" sz="24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2021-2025</a:t>
            </a:r>
            <a:r>
              <a:rPr kumimoji="0" lang="hr-HR" sz="240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.godina su nastavak unapređenja procesa</a:t>
            </a:r>
            <a:r>
              <a:rPr kumimoji="0" lang="hr-HR" sz="2400" i="0" u="none" strike="noStrike" kern="1200" cap="none" spc="0" normalizeH="0" noProof="0" dirty="0" smtClean="0">
                <a:ln>
                  <a:noFill/>
                </a:ln>
                <a:solidFill>
                  <a:schemeClr val="dk1"/>
                </a:solidFill>
                <a:effectLst/>
                <a:uLnTx/>
                <a:uFillTx/>
                <a:latin typeface="Times New Roman" pitchFamily="18" charset="0"/>
                <a:ea typeface="+mn-ea"/>
                <a:cs typeface="Times New Roman" pitchFamily="18" charset="0"/>
              </a:rPr>
              <a:t> planiranja i realizacije projekata</a:t>
            </a:r>
            <a:r>
              <a:rPr kumimoji="0" lang="hr-HR" sz="240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 </a:t>
            </a:r>
            <a:endParaRPr kumimoji="0" lang="hr-HR" sz="2400" i="0" u="none" strike="noStrike" kern="1200" cap="none" spc="0" normalizeH="0" baseline="0" noProof="0" dirty="0">
              <a:ln>
                <a:noFill/>
              </a:ln>
              <a:solidFill>
                <a:schemeClr val="dk1"/>
              </a:solidFill>
              <a:effectLst/>
              <a:uLnTx/>
              <a:uFillTx/>
              <a:latin typeface="+mn-lt"/>
              <a:ea typeface="+mn-ea"/>
              <a:cs typeface="+mn-cs"/>
            </a:endParaRPr>
          </a:p>
        </p:txBody>
      </p:sp>
      <p:pic>
        <p:nvPicPr>
          <p:cNvPr id="9" name="Picture 8"/>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1"/>
          </a:xfrm>
          <a:ln/>
        </p:spPr>
        <p:style>
          <a:lnRef idx="1">
            <a:schemeClr val="accent4"/>
          </a:lnRef>
          <a:fillRef idx="2">
            <a:schemeClr val="accent4"/>
          </a:fillRef>
          <a:effectRef idx="1">
            <a:schemeClr val="accent4"/>
          </a:effectRef>
          <a:fontRef idx="minor">
            <a:schemeClr val="dk1"/>
          </a:fontRef>
        </p:style>
        <p:txBody>
          <a:bodyPr>
            <a:normAutofit fontScale="90000"/>
          </a:bodyPr>
          <a:lstStyle/>
          <a:p>
            <a:r>
              <a:rPr lang="hr-HR" sz="1600" b="1" dirty="0" smtClean="0"/>
              <a:t/>
            </a:r>
            <a:br>
              <a:rPr lang="hr-HR" sz="1600" b="1" dirty="0" smtClean="0"/>
            </a:br>
            <a:r>
              <a:rPr lang="hr-HR" sz="1600" b="1" dirty="0" smtClean="0"/>
              <a:t/>
            </a:r>
            <a:br>
              <a:rPr lang="hr-HR" sz="1600" b="1" dirty="0" smtClean="0"/>
            </a:br>
            <a:r>
              <a:rPr lang="hr-HR" sz="1600" b="1" dirty="0" smtClean="0"/>
              <a:t/>
            </a:r>
            <a:br>
              <a:rPr lang="hr-HR" sz="1600" b="1" dirty="0" smtClean="0"/>
            </a:br>
            <a:r>
              <a:rPr lang="hr-HR" sz="1600" b="1" dirty="0" smtClean="0">
                <a:latin typeface="Times New Roman" pitchFamily="18" charset="0"/>
                <a:cs typeface="Times New Roman" pitchFamily="18" charset="0"/>
              </a:rPr>
              <a:t>PREZENTACIJA: PROGRAM KAPITALNIH INVESTICIJA GRADA GRAČANICA </a:t>
            </a:r>
            <a:r>
              <a:rPr lang="hr-HR" dirty="0" smtClean="0"/>
              <a:t/>
            </a:r>
            <a:br>
              <a:rPr lang="hr-HR" dirty="0" smtClean="0"/>
            </a:br>
            <a:endParaRPr lang="hr-HR" dirty="0"/>
          </a:p>
        </p:txBody>
      </p:sp>
      <p:sp>
        <p:nvSpPr>
          <p:cNvPr id="3" name="Text Placeholder 2"/>
          <p:cNvSpPr>
            <a:spLocks noGrp="1"/>
          </p:cNvSpPr>
          <p:nvPr>
            <p:ph type="body" idx="1"/>
          </p:nvPr>
        </p:nvSpPr>
        <p:spPr>
          <a:xfrm>
            <a:off x="457200" y="914400"/>
            <a:ext cx="3907160" cy="1600200"/>
          </a:xfrm>
          <a:ln>
            <a:solidFill>
              <a:srgbClr val="0070C0"/>
            </a:solidFill>
          </a:ln>
        </p:spPr>
        <p:txBody>
          <a:bodyPr>
            <a:normAutofit fontScale="70000" lnSpcReduction="20000"/>
          </a:bodyPr>
          <a:lstStyle/>
          <a:p>
            <a:r>
              <a:rPr lang="bs-Latn-BA" sz="1800" dirty="0" smtClean="0">
                <a:latin typeface="Times New Roman" pitchFamily="18" charset="0"/>
                <a:cs typeface="Times New Roman" pitchFamily="18" charset="0"/>
              </a:rPr>
              <a:t>PROGRAM KAPITALNIH INVESTICIJA OPĆINE GRAČANICA </a:t>
            </a:r>
          </a:p>
          <a:p>
            <a:r>
              <a:rPr lang="bs-Latn-BA" sz="1800" dirty="0" smtClean="0">
                <a:latin typeface="Times New Roman" pitchFamily="18" charset="0"/>
                <a:cs typeface="Times New Roman" pitchFamily="18" charset="0"/>
              </a:rPr>
              <a:t>ZA PERIOD OD 2010. do 2014.GODINE</a:t>
            </a:r>
            <a:endParaRPr lang="hr-HR" sz="1800" dirty="0" smtClean="0">
              <a:latin typeface="Times New Roman" pitchFamily="18" charset="0"/>
              <a:cs typeface="Times New Roman" pitchFamily="18" charset="0"/>
            </a:endParaRPr>
          </a:p>
          <a:p>
            <a:pPr algn="just"/>
            <a:endParaRPr lang="hr-HR" sz="1200" dirty="0" smtClean="0">
              <a:latin typeface="Times New Roman" pitchFamily="18" charset="0"/>
              <a:cs typeface="Times New Roman" pitchFamily="18" charset="0"/>
            </a:endParaRPr>
          </a:p>
          <a:p>
            <a:pPr algn="just"/>
            <a:r>
              <a:rPr lang="hr-HR" sz="1200" dirty="0" smtClean="0">
                <a:latin typeface="Times New Roman" pitchFamily="18" charset="0"/>
                <a:cs typeface="Times New Roman" pitchFamily="18" charset="0"/>
              </a:rPr>
              <a:t>Izradom Programa kapitalnih investicija općine Gračanica 2010-2014.godine uz pomoć i saradnju sa projektom GAP-a je poboljšan ukupan proces planiranja, počevši od utvrđivanja prioritetnih projekata, preko javnih nabavki, monitoringa i izvršenja ugovorenih građevinskih radova do kasnije evaluacije. </a:t>
            </a:r>
          </a:p>
          <a:p>
            <a:endParaRPr lang="bs-Latn-BA" sz="1200" dirty="0" smtClean="0">
              <a:latin typeface="Times New Roman" pitchFamily="18" charset="0"/>
              <a:cs typeface="Times New Roman" pitchFamily="18" charset="0"/>
            </a:endParaRPr>
          </a:p>
          <a:p>
            <a:r>
              <a:rPr lang="bs-Latn-BA" sz="1200" dirty="0" smtClean="0">
                <a:latin typeface="Times New Roman" pitchFamily="18" charset="0"/>
                <a:cs typeface="Times New Roman" pitchFamily="18" charset="0"/>
              </a:rPr>
              <a:t>Program je djelimično realizovan zbog velikog broja prijedloga projekata </a:t>
            </a:r>
            <a:endParaRPr lang="hr-HR" sz="1200" dirty="0" smtClean="0">
              <a:latin typeface="Times New Roman" pitchFamily="18" charset="0"/>
              <a:cs typeface="Times New Roman" pitchFamily="18" charset="0"/>
            </a:endParaRPr>
          </a:p>
          <a:p>
            <a:endParaRPr lang="hr-HR" sz="1200" dirty="0"/>
          </a:p>
        </p:txBody>
      </p:sp>
      <p:pic>
        <p:nvPicPr>
          <p:cNvPr id="7" name="Content Placeholder 6" descr="C:\Documents and Settings\user\My Documents\My Pictures\016.jpg"/>
          <p:cNvPicPr>
            <a:picLocks noGrp="1"/>
          </p:cNvPicPr>
          <p:nvPr>
            <p:ph sz="half" idx="2"/>
          </p:nvPr>
        </p:nvPicPr>
        <p:blipFill>
          <a:blip r:embed="rId2" cstate="print"/>
          <a:srcRect/>
          <a:stretch>
            <a:fillRect/>
          </a:stretch>
        </p:blipFill>
        <p:spPr bwMode="auto">
          <a:xfrm>
            <a:off x="457200" y="2634779"/>
            <a:ext cx="3886200" cy="3918421"/>
          </a:xfrm>
          <a:prstGeom prst="rect">
            <a:avLst/>
          </a:prstGeom>
          <a:noFill/>
          <a:ln w="9525">
            <a:solidFill>
              <a:srgbClr val="FF0000"/>
            </a:solidFill>
            <a:miter lim="800000"/>
            <a:headEnd/>
            <a:tailEnd/>
          </a:ln>
        </p:spPr>
      </p:pic>
      <p:sp>
        <p:nvSpPr>
          <p:cNvPr id="5" name="Text Placeholder 4"/>
          <p:cNvSpPr>
            <a:spLocks noGrp="1"/>
          </p:cNvSpPr>
          <p:nvPr>
            <p:ph type="body" sz="quarter" idx="3"/>
          </p:nvPr>
        </p:nvSpPr>
        <p:spPr>
          <a:xfrm>
            <a:off x="4495800" y="914400"/>
            <a:ext cx="4191000" cy="1600200"/>
          </a:xfrm>
          <a:ln>
            <a:solidFill>
              <a:srgbClr val="0070C0"/>
            </a:solidFill>
          </a:ln>
        </p:spPr>
        <p:txBody>
          <a:bodyPr>
            <a:normAutofit fontScale="32500" lnSpcReduction="20000"/>
          </a:bodyPr>
          <a:lstStyle/>
          <a:p>
            <a:r>
              <a:rPr lang="bs-Latn-BA" sz="4000" dirty="0" smtClean="0">
                <a:latin typeface="Times New Roman" pitchFamily="18" charset="0"/>
                <a:cs typeface="Times New Roman" pitchFamily="18" charset="0"/>
              </a:rPr>
              <a:t>PROGRAM KAPITALNIH INVESTICIJA OPĆINE GRAČANICA ZA PERIOD OD 2016. do 2020.GODINE</a:t>
            </a:r>
            <a:endParaRPr lang="hr-HR" sz="4000" dirty="0" smtClean="0">
              <a:latin typeface="Times New Roman" pitchFamily="18" charset="0"/>
              <a:cs typeface="Times New Roman" pitchFamily="18" charset="0"/>
            </a:endParaRPr>
          </a:p>
          <a:p>
            <a:pPr algn="just"/>
            <a:endParaRPr lang="bs-Latn-BA" sz="2500" dirty="0" smtClean="0">
              <a:latin typeface="Times New Roman" pitchFamily="18" charset="0"/>
              <a:cs typeface="Times New Roman" pitchFamily="18" charset="0"/>
            </a:endParaRPr>
          </a:p>
          <a:p>
            <a:pPr algn="just"/>
            <a:r>
              <a:rPr lang="hr-HR" sz="2500" dirty="0" smtClean="0">
                <a:latin typeface="Times New Roman" pitchFamily="18" charset="0"/>
                <a:cs typeface="Times New Roman" pitchFamily="18" charset="0"/>
              </a:rPr>
              <a:t>Izradom Programa kapitalnih investicija općine Gračanica 2016-2020.godine na osnovu naučenih lekcija poboljšan sistem planiranja, utvrđivanja i realizacije prioritetnih projekata.</a:t>
            </a:r>
          </a:p>
          <a:p>
            <a:endParaRPr lang="bs-Latn-BA" sz="2500" dirty="0" smtClean="0">
              <a:latin typeface="Times New Roman" pitchFamily="18" charset="0"/>
              <a:cs typeface="Times New Roman" pitchFamily="18" charset="0"/>
            </a:endParaRPr>
          </a:p>
          <a:p>
            <a:r>
              <a:rPr lang="bs-Latn-BA" sz="2500" dirty="0" smtClean="0">
                <a:latin typeface="Times New Roman" pitchFamily="18" charset="0"/>
                <a:cs typeface="Times New Roman" pitchFamily="18" charset="0"/>
              </a:rPr>
              <a:t>Program je djelimično realizovan zbog velikog broja prijedloga projekata u kojem su uvrsšteni svi nerealizovani projekti koji su bili u ranijim programima i projekti koji su pristigli kao novi po javnom pozivu.</a:t>
            </a:r>
            <a:endParaRPr lang="hr-HR" sz="2500" dirty="0" smtClean="0">
              <a:latin typeface="Times New Roman" pitchFamily="18" charset="0"/>
              <a:cs typeface="Times New Roman" pitchFamily="18" charset="0"/>
            </a:endParaRPr>
          </a:p>
          <a:p>
            <a:endParaRPr lang="hr-HR" dirty="0"/>
          </a:p>
        </p:txBody>
      </p:sp>
      <p:pic>
        <p:nvPicPr>
          <p:cNvPr id="13" name="Content Placeholder 13" descr="C:\Users\RazijaJ\Pictures\slike gračanica\Picture1.png"/>
          <p:cNvPicPr>
            <a:picLocks noGrp="1"/>
          </p:cNvPicPr>
          <p:nvPr>
            <p:ph sz="quarter" idx="4"/>
          </p:nvPr>
        </p:nvPicPr>
        <p:blipFill>
          <a:blip r:embed="rId3" cstate="print"/>
          <a:srcRect/>
          <a:stretch>
            <a:fillRect/>
          </a:stretch>
        </p:blipFill>
        <p:spPr bwMode="auto">
          <a:xfrm>
            <a:off x="4495800" y="2664769"/>
            <a:ext cx="4191000" cy="3888431"/>
          </a:xfrm>
          <a:prstGeom prst="rect">
            <a:avLst/>
          </a:prstGeom>
          <a:noFill/>
          <a:ln w="9525">
            <a:solidFill>
              <a:srgbClr val="FF0000"/>
            </a:solidFill>
            <a:miter lim="800000"/>
            <a:headEnd/>
            <a:tailEnd/>
          </a:ln>
        </p:spPr>
      </p:pic>
      <p:pic>
        <p:nvPicPr>
          <p:cNvPr id="8" name="Picture 7"/>
          <p:cNvPicPr/>
          <p:nvPr/>
        </p:nvPicPr>
        <p:blipFill>
          <a:blip r:embed="rId4"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1081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914400" y="914400"/>
            <a:ext cx="6934200" cy="1219200"/>
          </a:xfrm>
        </p:spPr>
        <p:style>
          <a:lnRef idx="2">
            <a:schemeClr val="accent3"/>
          </a:lnRef>
          <a:fillRef idx="1">
            <a:schemeClr val="lt1"/>
          </a:fillRef>
          <a:effectRef idx="0">
            <a:schemeClr val="accent3"/>
          </a:effectRef>
          <a:fontRef idx="minor">
            <a:schemeClr val="dk1"/>
          </a:fontRef>
        </p:style>
        <p:txBody>
          <a:bodyPr>
            <a:normAutofit fontScale="40000" lnSpcReduction="20000"/>
          </a:bodyPr>
          <a:lstStyle/>
          <a:p>
            <a:pPr>
              <a:buNone/>
            </a:pPr>
            <a:r>
              <a:rPr lang="hr-HR" sz="3300" b="1" dirty="0" smtClean="0">
                <a:solidFill>
                  <a:schemeClr val="dk1"/>
                </a:solidFill>
                <a:latin typeface="Times New Roman" pitchFamily="18" charset="0"/>
                <a:cs typeface="Times New Roman" pitchFamily="18" charset="0"/>
              </a:rPr>
              <a:t>Programa kapitalnih investicija Grada Gračanica sa Planom realizacije projekata 2021-2025.godina su nastavak unapređenja procesa planiranja i realizacije</a:t>
            </a:r>
          </a:p>
          <a:p>
            <a:pPr>
              <a:buNone/>
            </a:pPr>
            <a:endParaRPr lang="bs-Latn-BA" dirty="0" smtClean="0">
              <a:latin typeface="Times New Roman" pitchFamily="18" charset="0"/>
              <a:cs typeface="Times New Roman" pitchFamily="18" charset="0"/>
            </a:endParaRPr>
          </a:p>
          <a:p>
            <a:pPr>
              <a:buNone/>
            </a:pPr>
            <a:r>
              <a:rPr lang="bs-Latn-BA" dirty="0" smtClean="0">
                <a:latin typeface="Times New Roman" pitchFamily="18" charset="0"/>
                <a:cs typeface="Times New Roman" pitchFamily="18" charset="0"/>
              </a:rPr>
              <a:t>tako da je pripremljen i ovaj novi Program kapitalnih investicija po istom principu u koji su uvršteni svi nerealizovani projekti koji su bili u ranijem programu i projekti koji su pristigli kao novi po javnom pozivu za usaglašavanje.</a:t>
            </a:r>
            <a:endParaRPr lang="hr-HR" dirty="0"/>
          </a:p>
        </p:txBody>
      </p:sp>
      <p:pic>
        <p:nvPicPr>
          <p:cNvPr id="8" name="Content Placeholder 7" descr="DSC_2356.JPG"/>
          <p:cNvPicPr>
            <a:picLocks noGrp="1" noChangeAspect="1"/>
          </p:cNvPicPr>
          <p:nvPr>
            <p:ph sz="half" idx="2"/>
          </p:nvPr>
        </p:nvPicPr>
        <p:blipFill>
          <a:blip r:embed="rId2" cstate="print"/>
          <a:stretch>
            <a:fillRect/>
          </a:stretch>
        </p:blipFill>
        <p:spPr>
          <a:xfrm>
            <a:off x="906800" y="2286000"/>
            <a:ext cx="6941800" cy="3916363"/>
          </a:xfrm>
        </p:spPr>
      </p:pic>
      <p:sp>
        <p:nvSpPr>
          <p:cNvPr id="7" name="Title 1"/>
          <p:cNvSpPr>
            <a:spLocks noGrp="1"/>
          </p:cNvSpPr>
          <p:nvPr>
            <p:ph type="title"/>
          </p:nvPr>
        </p:nvSpPr>
        <p:spPr>
          <a:xfrm>
            <a:off x="838200" y="274638"/>
            <a:ext cx="7848600" cy="487362"/>
          </a:xfrm>
          <a:ln/>
        </p:spPr>
        <p:style>
          <a:lnRef idx="1">
            <a:schemeClr val="accent4"/>
          </a:lnRef>
          <a:fillRef idx="2">
            <a:schemeClr val="accent4"/>
          </a:fillRef>
          <a:effectRef idx="1">
            <a:schemeClr val="accent4"/>
          </a:effectRef>
          <a:fontRef idx="minor">
            <a:schemeClr val="dk1"/>
          </a:fontRef>
        </p:style>
        <p:txBody>
          <a:bodyPr>
            <a:normAutofit fontScale="90000"/>
          </a:bodyPr>
          <a:lstStyle/>
          <a:p>
            <a:r>
              <a:rPr lang="hr-HR" sz="1600" b="1" dirty="0" smtClean="0"/>
              <a:t/>
            </a:r>
            <a:br>
              <a:rPr lang="hr-HR" sz="1600" b="1" dirty="0" smtClean="0"/>
            </a:br>
            <a:r>
              <a:rPr lang="hr-HR" sz="1600" b="1" dirty="0" smtClean="0"/>
              <a:t/>
            </a:r>
            <a:br>
              <a:rPr lang="hr-HR" sz="1600" b="1" dirty="0" smtClean="0"/>
            </a:br>
            <a:r>
              <a:rPr lang="hr-HR" sz="1600" b="1" dirty="0" smtClean="0"/>
              <a:t/>
            </a:r>
            <a:br>
              <a:rPr lang="hr-HR" sz="1600" b="1" dirty="0" smtClean="0"/>
            </a:br>
            <a:r>
              <a:rPr lang="hr-HR" sz="1600" b="1" dirty="0" smtClean="0">
                <a:latin typeface="Times New Roman" pitchFamily="18" charset="0"/>
                <a:cs typeface="Times New Roman" pitchFamily="18" charset="0"/>
              </a:rPr>
              <a:t>PREZENTACIJA: </a:t>
            </a:r>
            <a:r>
              <a:rPr lang="hr-HR" sz="1300" dirty="0" smtClean="0">
                <a:latin typeface="Times New Roman" pitchFamily="18" charset="0"/>
                <a:cs typeface="Times New Roman" pitchFamily="18" charset="0"/>
              </a:rPr>
              <a:t>PROGRAM KAPITALNIH INVESTICIJA GRADA GRAČANICA </a:t>
            </a:r>
            <a:r>
              <a:rPr lang="hr-HR" dirty="0" smtClean="0"/>
              <a:t/>
            </a:r>
            <a:br>
              <a:rPr lang="hr-HR" dirty="0" smtClean="0"/>
            </a:br>
            <a:endParaRPr lang="hr-HR" dirty="0"/>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2"/>
            <a:ext cx="8077200" cy="533398"/>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hr-HR" sz="1400" b="1" dirty="0" smtClean="0">
                <a:latin typeface="Times New Roman" pitchFamily="18" charset="0"/>
                <a:cs typeface="Times New Roman" pitchFamily="18" charset="0"/>
              </a:rPr>
              <a:t>PREZENTACIJA: PROGRAM KAPITALNIH INVESTICIJA GRADA GRAČANICA</a:t>
            </a:r>
            <a:endParaRPr lang="hr-HR" sz="1400" b="1" dirty="0">
              <a:latin typeface="Times New Roman" pitchFamily="18" charset="0"/>
              <a:cs typeface="Times New Roman" pitchFamily="18" charset="0"/>
            </a:endParaRPr>
          </a:p>
        </p:txBody>
      </p:sp>
      <p:pic>
        <p:nvPicPr>
          <p:cNvPr id="1026" name="Picture 2" descr="C:\Users\RazijaJ\Desktop\općina gračanica\kartagracanica.jpg"/>
          <p:cNvPicPr>
            <a:picLocks noChangeAspect="1" noChangeArrowheads="1"/>
          </p:cNvPicPr>
          <p:nvPr/>
        </p:nvPicPr>
        <p:blipFill>
          <a:blip r:embed="rId2" cstate="print"/>
          <a:srcRect/>
          <a:stretch>
            <a:fillRect/>
          </a:stretch>
        </p:blipFill>
        <p:spPr bwMode="auto">
          <a:xfrm>
            <a:off x="609600" y="1524000"/>
            <a:ext cx="3657600" cy="3505200"/>
          </a:xfrm>
          <a:prstGeom prst="rect">
            <a:avLst/>
          </a:prstGeom>
          <a:noFill/>
        </p:spPr>
      </p:pic>
      <p:sp>
        <p:nvSpPr>
          <p:cNvPr id="5" name="TextBox 4"/>
          <p:cNvSpPr txBox="1"/>
          <p:nvPr/>
        </p:nvSpPr>
        <p:spPr>
          <a:xfrm>
            <a:off x="609601" y="5257801"/>
            <a:ext cx="2743200" cy="369332"/>
          </a:xfrm>
          <a:prstGeom prst="rect">
            <a:avLst/>
          </a:prstGeom>
          <a:noFill/>
        </p:spPr>
        <p:txBody>
          <a:bodyPr wrap="square" rtlCol="0">
            <a:spAutoFit/>
          </a:bodyPr>
          <a:lstStyle/>
          <a:p>
            <a:r>
              <a:rPr lang="hr-HR" dirty="0" smtClean="0">
                <a:solidFill>
                  <a:schemeClr val="bg1"/>
                </a:solidFill>
              </a:rPr>
              <a:t>GRAD GRAČANICA U BIH</a:t>
            </a:r>
            <a:endParaRPr lang="hr-HR" dirty="0">
              <a:solidFill>
                <a:schemeClr val="bg1"/>
              </a:solidFill>
            </a:endParaRPr>
          </a:p>
        </p:txBody>
      </p:sp>
      <p:pic>
        <p:nvPicPr>
          <p:cNvPr id="7" name="Picture 6" descr="http://vladatk.kim.ba/MapaTK/Karte/kartatk.gif"/>
          <p:cNvPicPr/>
          <p:nvPr/>
        </p:nvPicPr>
        <p:blipFill>
          <a:blip r:embed="rId3" cstate="print"/>
          <a:srcRect/>
          <a:stretch>
            <a:fillRect/>
          </a:stretch>
        </p:blipFill>
        <p:spPr bwMode="auto">
          <a:xfrm>
            <a:off x="5453061" y="1524000"/>
            <a:ext cx="2852739" cy="434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itle 1"/>
          <p:cNvSpPr txBox="1">
            <a:spLocks/>
          </p:cNvSpPr>
          <p:nvPr/>
        </p:nvSpPr>
        <p:spPr>
          <a:xfrm>
            <a:off x="609600" y="5257800"/>
            <a:ext cx="3657600" cy="762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pPr lvl="0" algn="just">
              <a:spcBef>
                <a:spcPct val="0"/>
              </a:spcBef>
            </a:pPr>
            <a:r>
              <a:rPr lang="hr-HR" sz="1400" dirty="0" smtClean="0">
                <a:latin typeface="Times New Roman" pitchFamily="18" charset="0"/>
                <a:cs typeface="Times New Roman" pitchFamily="18" charset="0"/>
              </a:rPr>
              <a:t>Položaj grada Gračanica u Bosni i Hercegovini i u Tuzlanskom kantonu</a:t>
            </a:r>
            <a:endParaRPr kumimoji="0" lang="hr-HR" sz="1400" b="0" i="0" u="none" strike="noStrike" kern="1200" cap="none" spc="0" normalizeH="0" baseline="0" noProof="0" dirty="0">
              <a:ln>
                <a:noFill/>
              </a:ln>
              <a:solidFill>
                <a:schemeClr val="dk1"/>
              </a:solidFill>
              <a:effectLst/>
              <a:uLnTx/>
              <a:uFillTx/>
              <a:latin typeface="Times New Roman" pitchFamily="18" charset="0"/>
              <a:cs typeface="Times New Roman" pitchFamily="18" charset="0"/>
            </a:endParaRPr>
          </a:p>
        </p:txBody>
      </p:sp>
      <p:pic>
        <p:nvPicPr>
          <p:cNvPr id="9" name="Picture 8"/>
          <p:cNvPicPr/>
          <p:nvPr/>
        </p:nvPicPr>
        <p:blipFill>
          <a:blip r:embed="rId4" cstate="print"/>
          <a:srcRect/>
          <a:stretch>
            <a:fillRect/>
          </a:stretch>
        </p:blipFill>
        <p:spPr bwMode="auto">
          <a:xfrm>
            <a:off x="8153400" y="533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599" cy="48895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hr-HR" sz="1400" b="1" dirty="0" smtClean="0">
                <a:latin typeface="Times New Roman" pitchFamily="18" charset="0"/>
                <a:cs typeface="Times New Roman" pitchFamily="18" charset="0"/>
              </a:rPr>
              <a:t>PREZENTACIJA: </a:t>
            </a:r>
            <a:r>
              <a:rPr lang="hr-HR" sz="1400" dirty="0" smtClean="0">
                <a:latin typeface="Times New Roman" pitchFamily="18" charset="0"/>
                <a:cs typeface="Times New Roman" pitchFamily="18" charset="0"/>
              </a:rPr>
              <a:t>PROGRAM KAPITALNIH INVESTICIJA GRADA GRAČANICA</a:t>
            </a:r>
            <a:endParaRPr lang="hr-HR" sz="1400" dirty="0"/>
          </a:p>
        </p:txBody>
      </p:sp>
      <p:pic>
        <p:nvPicPr>
          <p:cNvPr id="4" name="Picture 2"/>
          <p:cNvPicPr>
            <a:picLocks noGrp="1" noChangeAspect="1" noChangeArrowheads="1"/>
          </p:cNvPicPr>
          <p:nvPr>
            <p:ph idx="1"/>
          </p:nvPr>
        </p:nvPicPr>
        <p:blipFill>
          <a:blip r:embed="rId2" cstate="print"/>
          <a:stretch>
            <a:fillRect/>
          </a:stretch>
        </p:blipFill>
        <p:spPr bwMode="auto">
          <a:xfrm>
            <a:off x="4114800" y="1003762"/>
            <a:ext cx="4502150" cy="4406438"/>
          </a:xfrm>
          <a:prstGeom prst="rect">
            <a:avLst/>
          </a:prstGeom>
          <a:ln>
            <a:headEnd/>
            <a:tailEnd/>
          </a:ln>
        </p:spPr>
        <p:style>
          <a:lnRef idx="2">
            <a:schemeClr val="accent3"/>
          </a:lnRef>
          <a:fillRef idx="1">
            <a:schemeClr val="lt1"/>
          </a:fillRef>
          <a:effectRef idx="0">
            <a:schemeClr val="accent3"/>
          </a:effectRef>
          <a:fontRef idx="minor">
            <a:schemeClr val="dk1"/>
          </a:fontRef>
        </p:style>
      </p:pic>
      <p:sp>
        <p:nvSpPr>
          <p:cNvPr id="5" name="Text Placeholder 4"/>
          <p:cNvSpPr>
            <a:spLocks noGrp="1"/>
          </p:cNvSpPr>
          <p:nvPr>
            <p:ph type="body" sz="half" idx="2"/>
          </p:nvPr>
        </p:nvSpPr>
        <p:spPr>
          <a:xfrm>
            <a:off x="457201" y="990600"/>
            <a:ext cx="3428999" cy="5410200"/>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269875" indent="-269875"/>
            <a:endParaRPr lang="hr-HR" dirty="0" smtClean="0">
              <a:latin typeface="Times New Roman" pitchFamily="18" charset="0"/>
              <a:cs typeface="Times New Roman" pitchFamily="18" charset="0"/>
            </a:endParaRPr>
          </a:p>
          <a:p>
            <a:pPr marL="269875" indent="-269875"/>
            <a:r>
              <a:rPr lang="hr-HR" dirty="0" smtClean="0">
                <a:latin typeface="Times New Roman" pitchFamily="18" charset="0"/>
                <a:cs typeface="Times New Roman" pitchFamily="18" charset="0"/>
              </a:rPr>
              <a:t>Grad Gračanica se nalazi na zapadnom dijelu Tuzlanskog kantona, na površini od 219,5 km</a:t>
            </a:r>
            <a:r>
              <a:rPr lang="hr-HR" baseline="30000" dirty="0" smtClean="0">
                <a:latin typeface="Times New Roman" pitchFamily="18" charset="0"/>
                <a:cs typeface="Times New Roman" pitchFamily="18" charset="0"/>
              </a:rPr>
              <a:t>2 </a:t>
            </a:r>
            <a:r>
              <a:rPr lang="hr-HR" dirty="0" smtClean="0">
                <a:latin typeface="Times New Roman" pitchFamily="18" charset="0"/>
                <a:cs typeface="Times New Roman" pitchFamily="18" charset="0"/>
              </a:rPr>
              <a:t>s desne strane rijeke Spreče, između općine Doboj Istok na zapadu i općine Lukavac na istoku. </a:t>
            </a:r>
          </a:p>
          <a:p>
            <a:endParaRPr lang="hr-HR" dirty="0" smtClean="0">
              <a:latin typeface="Times New Roman" pitchFamily="18" charset="0"/>
              <a:cs typeface="Times New Roman" pitchFamily="18" charset="0"/>
            </a:endParaRPr>
          </a:p>
          <a:p>
            <a:pPr marL="269875" indent="-269875"/>
            <a:r>
              <a:rPr lang="hr-HR" dirty="0" smtClean="0">
                <a:latin typeface="Times New Roman" pitchFamily="18" charset="0"/>
                <a:cs typeface="Times New Roman" pitchFamily="18" charset="0"/>
              </a:rPr>
              <a:t>Zahvata i dobar dio pobrđa Trebave i Ratiša, gdje se dodiruje sa gardom Gradačac i gradom Srebrenik na sjeveru, odnosno sjeveroistoku. Komunikacijski je vezana magistralnim putem za Doboj i Tuzlu, odnosno Srebrenik i Gradačac i dalje – sa glavnim saobraćajnicama koje vode na sjever i jug zemlje. </a:t>
            </a:r>
          </a:p>
          <a:p>
            <a:endParaRPr lang="hr-HR" dirty="0" smtClean="0">
              <a:latin typeface="Times New Roman" pitchFamily="18" charset="0"/>
              <a:cs typeface="Times New Roman" pitchFamily="18" charset="0"/>
            </a:endParaRPr>
          </a:p>
          <a:p>
            <a:pPr marL="269875" indent="-269875"/>
            <a:r>
              <a:rPr lang="hr-HR" dirty="0" smtClean="0">
                <a:latin typeface="Times New Roman" pitchFamily="18" charset="0"/>
                <a:cs typeface="Times New Roman" pitchFamily="18" charset="0"/>
              </a:rPr>
              <a:t>Sprečkim poljem, odnosno lijevom stranom rijeke Spreče prolazi željeznička pruga Banjaluka-Doboj-Tuzla-Zvornik sa kojom je Gračanica povezana dobrim asfaltnim putem i mostom, odnosno željezničkom stanicom Sočkovac, koja pripada Opštini Petrovo u drugom entitetu.</a:t>
            </a:r>
          </a:p>
          <a:p>
            <a:endParaRPr lang="hr-HR" dirty="0"/>
          </a:p>
        </p:txBody>
      </p:sp>
      <p:sp>
        <p:nvSpPr>
          <p:cNvPr id="6" name="Rectangle 5"/>
          <p:cNvSpPr/>
          <p:nvPr/>
        </p:nvSpPr>
        <p:spPr>
          <a:xfrm>
            <a:off x="4114800" y="5715000"/>
            <a:ext cx="4495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smtClean="0"/>
              <a:t>Povezanost grada Gračanica </a:t>
            </a:r>
            <a:endParaRPr lang="hr-HR" dirty="0"/>
          </a:p>
        </p:txBody>
      </p:sp>
      <p:pic>
        <p:nvPicPr>
          <p:cNvPr id="7" name="Picture 6"/>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sz="half" idx="1"/>
          </p:nvPr>
        </p:nvPicPr>
        <p:blipFill>
          <a:blip r:embed="rId2" cstate="print"/>
          <a:stretch>
            <a:fillRect/>
          </a:stretch>
        </p:blipFill>
        <p:spPr bwMode="auto">
          <a:xfrm>
            <a:off x="457200" y="914400"/>
            <a:ext cx="3810000" cy="4648200"/>
          </a:xfrm>
          <a:prstGeom prst="rect">
            <a:avLst/>
          </a:prstGeom>
          <a:ln>
            <a:headEnd/>
            <a:tailEnd/>
          </a:ln>
        </p:spPr>
        <p:style>
          <a:lnRef idx="1">
            <a:schemeClr val="accent4"/>
          </a:lnRef>
          <a:fillRef idx="2">
            <a:schemeClr val="accent4"/>
          </a:fillRef>
          <a:effectRef idx="1">
            <a:schemeClr val="accent4"/>
          </a:effectRef>
          <a:fontRef idx="minor">
            <a:schemeClr val="dk1"/>
          </a:fontRef>
        </p:style>
      </p:pic>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6" name="Content Placeholder 5"/>
          <p:cNvSpPr>
            <a:spLocks noGrp="1"/>
          </p:cNvSpPr>
          <p:nvPr>
            <p:ph sz="half" idx="2"/>
          </p:nvPr>
        </p:nvSpPr>
        <p:spPr>
          <a:xfrm>
            <a:off x="4648200" y="914401"/>
            <a:ext cx="4038600" cy="5410199"/>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buNone/>
            </a:pPr>
            <a:endParaRPr lang="hr-HR" sz="1100" dirty="0" smtClean="0">
              <a:latin typeface="Times New Roman" pitchFamily="18" charset="0"/>
              <a:cs typeface="Times New Roman" pitchFamily="18" charset="0"/>
            </a:endParaRPr>
          </a:p>
          <a:p>
            <a:pPr algn="just">
              <a:buNone/>
            </a:pPr>
            <a:r>
              <a:rPr lang="hr-HR" sz="1100" dirty="0" smtClean="0">
                <a:latin typeface="Times New Roman" pitchFamily="18" charset="0"/>
                <a:cs typeface="Times New Roman" pitchFamily="18" charset="0"/>
              </a:rPr>
              <a:t>Na prostoru grada Gračanica organizovano je 23 mjesnih zajednica (</a:t>
            </a:r>
            <a:r>
              <a:rPr lang="sr-Latn-BA" sz="1100" dirty="0" smtClean="0">
                <a:latin typeface="Times New Roman" pitchFamily="18" charset="0"/>
                <a:cs typeface="Times New Roman" pitchFamily="18" charset="0"/>
              </a:rPr>
              <a:t>Prijeko Brdo, Trnovci, Buk, Džakule, Doborovci, Gornji Doborovci, Vranovići, Soko, Škahovica, Piskavica, Babići, Malešići, Lukavica, Stjepan Polje, Lendići, Gračanica, Pribava, Donja Lohinja, Gornja Lohinja, Donja Orahovica, Gornja Orahovica, Miričina i Rašljeva), te dva područja od bivših mjesnih zajednica (Gornji Skipovac i Donji Skipovac) </a:t>
            </a:r>
          </a:p>
          <a:p>
            <a:pPr algn="just">
              <a:buNone/>
            </a:pPr>
            <a:endParaRPr lang="hr-HR" sz="1100" dirty="0" smtClean="0">
              <a:latin typeface="Times New Roman" pitchFamily="18" charset="0"/>
              <a:cs typeface="Times New Roman" pitchFamily="18" charset="0"/>
            </a:endParaRPr>
          </a:p>
          <a:p>
            <a:pPr algn="just">
              <a:buNone/>
            </a:pPr>
            <a:r>
              <a:rPr lang="hr-HR" sz="1100" dirty="0" smtClean="0">
                <a:latin typeface="Times New Roman" pitchFamily="18" charset="0"/>
                <a:cs typeface="Times New Roman" pitchFamily="18" charset="0"/>
              </a:rPr>
              <a:t>Na ovom prostoru živi po poslednjem podacima iz popisa 2013.godine živi 48.403 stanovnika, što je oko 8% manje u odnosu na ranije procjene, sa gustinom naseljenosti  220 stanovnika na 1 kvadratni kilometar. </a:t>
            </a:r>
          </a:p>
          <a:p>
            <a:pPr algn="just">
              <a:buNone/>
            </a:pPr>
            <a:endParaRPr lang="hr-HR" sz="1100" dirty="0" smtClean="0">
              <a:latin typeface="Times New Roman" pitchFamily="18" charset="0"/>
              <a:cs typeface="Times New Roman" pitchFamily="18" charset="0"/>
            </a:endParaRPr>
          </a:p>
          <a:p>
            <a:pPr algn="just">
              <a:buNone/>
            </a:pPr>
            <a:r>
              <a:rPr lang="hr-HR" sz="1100" dirty="0" smtClean="0">
                <a:latin typeface="Times New Roman" pitchFamily="18" charset="0"/>
                <a:cs typeface="Times New Roman" pitchFamily="18" charset="0"/>
              </a:rPr>
              <a:t>Grad Gračanica je koristeći jedan od glavnih resursa, ljudski potencijal i poduzetnički duh u prethodnim godinama zabilježila vidan napredak u svom sveukupnom razvoju. </a:t>
            </a:r>
          </a:p>
          <a:p>
            <a:pPr algn="just">
              <a:buNone/>
            </a:pPr>
            <a:endParaRPr lang="hr-HR" sz="1100" dirty="0" smtClean="0">
              <a:latin typeface="Times New Roman" pitchFamily="18" charset="0"/>
              <a:cs typeface="Times New Roman" pitchFamily="18" charset="0"/>
            </a:endParaRPr>
          </a:p>
          <a:p>
            <a:pPr algn="just">
              <a:buNone/>
            </a:pPr>
            <a:r>
              <a:rPr lang="hr-HR" sz="1100" dirty="0" smtClean="0">
                <a:latin typeface="Times New Roman" pitchFamily="18" charset="0"/>
                <a:cs typeface="Times New Roman" pitchFamily="18" charset="0"/>
              </a:rPr>
              <a:t>Postala je prepoznatljiva sredina ne samo po uspješnim kompanija ma i biznisu nego i organizovanom društvenom i javnom sektoru. </a:t>
            </a:r>
          </a:p>
          <a:p>
            <a:pPr algn="just">
              <a:buNone/>
            </a:pPr>
            <a:endParaRPr lang="hr-HR" sz="1100" dirty="0" smtClean="0">
              <a:latin typeface="Times New Roman" pitchFamily="18" charset="0"/>
              <a:cs typeface="Times New Roman" pitchFamily="18" charset="0"/>
            </a:endParaRPr>
          </a:p>
          <a:p>
            <a:pPr algn="just">
              <a:buNone/>
            </a:pPr>
            <a:r>
              <a:rPr lang="hr-HR" sz="1100" dirty="0" smtClean="0">
                <a:latin typeface="Times New Roman" pitchFamily="18" charset="0"/>
                <a:cs typeface="Times New Roman" pitchFamily="18" charset="0"/>
              </a:rPr>
              <a:t>Izgrađene su kvalitetne saobraćajnice kojima su povezane mjesne zajednice sa centrom grada, završeni i drugi infrastrukturni i komunalni objekti, stvoreni bolji uslovi za razvoj sportskih i drugih društvenih aktivnosti za potrebe svih građana, itd.</a:t>
            </a:r>
          </a:p>
          <a:p>
            <a:pPr algn="just">
              <a:buNone/>
            </a:pPr>
            <a:endParaRPr lang="hr-HR" sz="1100" dirty="0" smtClean="0">
              <a:latin typeface="Times New Roman" pitchFamily="18" charset="0"/>
              <a:cs typeface="Times New Roman" pitchFamily="18" charset="0"/>
            </a:endParaRPr>
          </a:p>
          <a:p>
            <a:pPr algn="just">
              <a:buNone/>
            </a:pPr>
            <a:r>
              <a:rPr lang="hr-HR" sz="1100" dirty="0" smtClean="0">
                <a:latin typeface="Times New Roman" pitchFamily="18" charset="0"/>
                <a:cs typeface="Times New Roman" pitchFamily="18" charset="0"/>
              </a:rPr>
              <a:t>Iako su postojali određeni strateški dokumenti proces razvoja nije uvijek bio potpuno planski vođen. Sredstva su se usmjeravala na prevelik broj projekata što je za posljedicu imalo prekoračenje rokova za završetak projekata i veće troškove. </a:t>
            </a:r>
          </a:p>
        </p:txBody>
      </p:sp>
      <p:sp>
        <p:nvSpPr>
          <p:cNvPr id="5" name="Title 1"/>
          <p:cNvSpPr txBox="1">
            <a:spLocks/>
          </p:cNvSpPr>
          <p:nvPr/>
        </p:nvSpPr>
        <p:spPr>
          <a:xfrm>
            <a:off x="457200" y="5715000"/>
            <a:ext cx="3810000" cy="609600"/>
          </a:xfrm>
          <a:prstGeom prst="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p>
            <a:pPr lvl="0" algn="just">
              <a:spcBef>
                <a:spcPct val="0"/>
              </a:spcBef>
            </a:pPr>
            <a:r>
              <a:rPr lang="hr-HR" sz="1400" dirty="0" smtClean="0">
                <a:latin typeface="Times New Roman" pitchFamily="18" charset="0"/>
                <a:cs typeface="Times New Roman" pitchFamily="18" charset="0"/>
              </a:rPr>
              <a:t>Organizacija prostora grada Gračanica </a:t>
            </a:r>
            <a:endParaRPr kumimoji="0" lang="hr-HR" sz="1400" b="0" i="0" u="none" strike="noStrike" kern="1200" cap="none" spc="0" normalizeH="0" baseline="0" noProof="0" dirty="0">
              <a:ln>
                <a:noFill/>
              </a:ln>
              <a:solidFill>
                <a:schemeClr val="dk1"/>
              </a:solidFill>
              <a:effectLst/>
              <a:uLnTx/>
              <a:uFillTx/>
              <a:latin typeface="Times New Roman" pitchFamily="18" charset="0"/>
              <a:cs typeface="Times New Roman" pitchFamily="18" charset="0"/>
            </a:endParaRPr>
          </a:p>
        </p:txBody>
      </p:sp>
      <p:pic>
        <p:nvPicPr>
          <p:cNvPr id="7" name="Picture 6"/>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idx="1"/>
          </p:nvPr>
        </p:nvSpPr>
        <p:spPr>
          <a:xfrm>
            <a:off x="457200" y="990600"/>
            <a:ext cx="8229600" cy="5486400"/>
          </a:xfrm>
          <a:ln/>
        </p:spPr>
        <p:style>
          <a:lnRef idx="1">
            <a:schemeClr val="accent6"/>
          </a:lnRef>
          <a:fillRef idx="2">
            <a:schemeClr val="accent6"/>
          </a:fillRef>
          <a:effectRef idx="1">
            <a:schemeClr val="accent6"/>
          </a:effectRef>
          <a:fontRef idx="minor">
            <a:schemeClr val="dk1"/>
          </a:fontRef>
        </p:style>
        <p:txBody>
          <a:bodyPr>
            <a:normAutofit/>
          </a:bodyPr>
          <a:lstStyle/>
          <a:p>
            <a:pPr marL="12700" indent="-12700" algn="just">
              <a:buNone/>
            </a:pPr>
            <a:endParaRPr lang="bs-Latn-BA" sz="1400" dirty="0" smtClean="0">
              <a:effectLst>
                <a:outerShdw blurRad="38100" dist="38100" dir="2700000" algn="tl">
                  <a:srgbClr val="C0C0C0"/>
                </a:outerShdw>
              </a:effectLst>
              <a:latin typeface="Times New Roman" pitchFamily="18" charset="0"/>
              <a:cs typeface="Times New Roman" pitchFamily="18" charset="0"/>
            </a:endParaRPr>
          </a:p>
          <a:p>
            <a:pPr marL="12700" indent="-12700" algn="just">
              <a:buNone/>
            </a:pPr>
            <a:r>
              <a:rPr lang="bs-Latn-BA" sz="1800" b="1" dirty="0" smtClean="0">
                <a:effectLst>
                  <a:outerShdw blurRad="38100" dist="38100" dir="2700000" algn="tl">
                    <a:srgbClr val="C0C0C0"/>
                  </a:outerShdw>
                </a:effectLst>
                <a:latin typeface="Times New Roman" pitchFamily="18" charset="0"/>
                <a:cs typeface="Times New Roman" pitchFamily="18" charset="0"/>
              </a:rPr>
              <a:t>METODOLOGIJA IZRADE PROGRAMA KAPITALNIH INVESTICIJA</a:t>
            </a:r>
          </a:p>
          <a:p>
            <a:pPr marL="12700" indent="-12700" algn="just">
              <a:buNone/>
            </a:pPr>
            <a:endParaRPr lang="bs-Latn-BA" sz="1400" dirty="0" smtClean="0">
              <a:effectLst>
                <a:outerShdw blurRad="38100" dist="38100" dir="2700000" algn="tl">
                  <a:srgbClr val="C0C0C0"/>
                </a:outerShdw>
              </a:effectLst>
              <a:latin typeface="Times New Roman" pitchFamily="18" charset="0"/>
              <a:cs typeface="Times New Roman" pitchFamily="18" charset="0"/>
            </a:endParaRPr>
          </a:p>
          <a:p>
            <a:pPr marL="12700" indent="-12700" algn="just">
              <a:buNone/>
            </a:pPr>
            <a:r>
              <a:rPr lang="bs-Latn-BA" sz="1400" dirty="0" smtClean="0">
                <a:effectLst>
                  <a:outerShdw blurRad="38100" dist="38100" dir="2700000" algn="tl">
                    <a:srgbClr val="C0C0C0"/>
                  </a:outerShdw>
                </a:effectLst>
                <a:latin typeface="Times New Roman" pitchFamily="18" charset="0"/>
                <a:cs typeface="Times New Roman" pitchFamily="18" charset="0"/>
              </a:rPr>
              <a:t>Gradsko vijeće Gračanica donosi: Odluku o pretpostavkama, načelima i načinu izrade Programa kapitalnih investicija grada Gračanica, u kojoj se </a:t>
            </a:r>
            <a:r>
              <a:rPr lang="bs-Latn-BA" sz="1400" dirty="0" smtClean="0">
                <a:solidFill>
                  <a:schemeClr val="tx1"/>
                </a:solidFill>
                <a:effectLst>
                  <a:outerShdw blurRad="38100" dist="38100" dir="2700000" algn="tl">
                    <a:srgbClr val="C0C0C0"/>
                  </a:outerShdw>
                </a:effectLst>
                <a:latin typeface="Times New Roman" pitchFamily="18" charset="0"/>
                <a:cs typeface="Times New Roman" pitchFamily="18" charset="0"/>
              </a:rPr>
              <a:t>zaduži </a:t>
            </a:r>
            <a:r>
              <a:rPr lang="bs-Latn-BA" sz="1400" dirty="0" smtClean="0">
                <a:effectLst>
                  <a:outerShdw blurRad="38100" dist="38100" dir="2700000" algn="tl">
                    <a:srgbClr val="C0C0C0"/>
                  </a:outerShdw>
                </a:effectLst>
                <a:latin typeface="Times New Roman" pitchFamily="18" charset="0"/>
                <a:cs typeface="Times New Roman" pitchFamily="18" charset="0"/>
              </a:rPr>
              <a:t> Općinskog Načelnika/Gradonačelnik o daljim aktivnostima.</a:t>
            </a:r>
          </a:p>
          <a:p>
            <a:pPr marL="12700" indent="-12700" algn="just">
              <a:buFont typeface="Wingdings" pitchFamily="2" charset="2"/>
              <a:buChar char="Ø"/>
            </a:pPr>
            <a:endParaRPr lang="bs-Latn-BA" sz="1400" dirty="0" smtClean="0">
              <a:effectLst>
                <a:outerShdw blurRad="38100" dist="38100" dir="2700000" algn="tl">
                  <a:srgbClr val="C0C0C0"/>
                </a:outerShdw>
              </a:effectLst>
              <a:latin typeface="Times New Roman" pitchFamily="18" charset="0"/>
              <a:cs typeface="Times New Roman" pitchFamily="18" charset="0"/>
            </a:endParaRPr>
          </a:p>
          <a:p>
            <a:pPr marL="12700" indent="-12700" algn="just">
              <a:buNone/>
            </a:pPr>
            <a:r>
              <a:rPr lang="bs-Latn-BA" sz="1400" dirty="0" smtClean="0">
                <a:effectLst>
                  <a:outerShdw blurRad="38100" dist="38100" dir="2700000" algn="tl">
                    <a:srgbClr val="C0C0C0"/>
                  </a:outerShdw>
                </a:effectLst>
                <a:latin typeface="Times New Roman" pitchFamily="18" charset="0"/>
                <a:cs typeface="Times New Roman" pitchFamily="18" charset="0"/>
              </a:rPr>
              <a:t>U skladu sa donesenom odlukom, provede se slijedeće aktivnosti:</a:t>
            </a:r>
          </a:p>
          <a:p>
            <a:pPr marL="12700" indent="-12700" algn="just">
              <a:buFont typeface="Wingdings" pitchFamily="2" charset="2"/>
              <a:buNone/>
            </a:pPr>
            <a:r>
              <a:rPr lang="bs-Latn-BA" sz="1400" dirty="0" smtClean="0">
                <a:effectLst>
                  <a:outerShdw blurRad="38100" dist="38100" dir="2700000" algn="tl">
                    <a:srgbClr val="C0C0C0"/>
                  </a:outerShdw>
                </a:effectLst>
                <a:latin typeface="Times New Roman" pitchFamily="18" charset="0"/>
                <a:cs typeface="Times New Roman" pitchFamily="18" charset="0"/>
              </a:rPr>
              <a:t>	- Donosi Odluka o kriterijumima </a:t>
            </a:r>
            <a:r>
              <a:rPr lang="en-US" sz="1400" dirty="0" err="1" smtClean="0">
                <a:effectLst>
                  <a:outerShdw blurRad="38100" dist="38100" dir="2700000" algn="tl">
                    <a:srgbClr val="C0C0C0"/>
                  </a:outerShdw>
                </a:effectLst>
                <a:latin typeface="Times New Roman" pitchFamily="18" charset="0"/>
                <a:cs typeface="Times New Roman" pitchFamily="18" charset="0"/>
              </a:rPr>
              <a:t>rangiranja</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en-US" sz="1400" dirty="0" err="1" smtClean="0">
                <a:effectLst>
                  <a:outerShdw blurRad="38100" dist="38100" dir="2700000" algn="tl">
                    <a:srgbClr val="C0C0C0"/>
                  </a:outerShdw>
                </a:effectLst>
                <a:latin typeface="Times New Roman" pitchFamily="18" charset="0"/>
                <a:cs typeface="Times New Roman" pitchFamily="18" charset="0"/>
              </a:rPr>
              <a:t>investicionih</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en-US" sz="1400" dirty="0" err="1" smtClean="0">
                <a:effectLst>
                  <a:outerShdw blurRad="38100" dist="38100" dir="2700000" algn="tl">
                    <a:srgbClr val="C0C0C0"/>
                  </a:outerShdw>
                </a:effectLst>
                <a:latin typeface="Times New Roman" pitchFamily="18" charset="0"/>
                <a:cs typeface="Times New Roman" pitchFamily="18" charset="0"/>
              </a:rPr>
              <a:t>projekata</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en-US" sz="1400" dirty="0" err="1" smtClean="0">
                <a:effectLst>
                  <a:outerShdw blurRad="38100" dist="38100" dir="2700000" algn="tl">
                    <a:srgbClr val="C0C0C0"/>
                  </a:outerShdw>
                </a:effectLst>
                <a:latin typeface="Times New Roman" pitchFamily="18" charset="0"/>
                <a:cs typeface="Times New Roman" pitchFamily="18" charset="0"/>
              </a:rPr>
              <a:t>za</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en-US" sz="1400" dirty="0" err="1" smtClean="0">
                <a:effectLst>
                  <a:outerShdw blurRad="38100" dist="38100" dir="2700000" algn="tl">
                    <a:srgbClr val="C0C0C0"/>
                  </a:outerShdw>
                </a:effectLst>
                <a:latin typeface="Times New Roman" pitchFamily="18" charset="0"/>
                <a:cs typeface="Times New Roman" pitchFamily="18" charset="0"/>
              </a:rPr>
              <a:t>izradu</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bs-Latn-BA" sz="1400" dirty="0" smtClean="0">
                <a:effectLst>
                  <a:outerShdw blurRad="38100" dist="38100" dir="2700000" algn="tl">
                    <a:srgbClr val="C0C0C0"/>
                  </a:outerShdw>
                </a:effectLst>
                <a:latin typeface="Times New Roman" pitchFamily="18" charset="0"/>
                <a:cs typeface="Times New Roman" pitchFamily="18" charset="0"/>
              </a:rPr>
              <a:t>P</a:t>
            </a:r>
            <a:r>
              <a:rPr lang="en-US" sz="1400" dirty="0" err="1" smtClean="0">
                <a:effectLst>
                  <a:outerShdw blurRad="38100" dist="38100" dir="2700000" algn="tl">
                    <a:srgbClr val="C0C0C0"/>
                  </a:outerShdw>
                </a:effectLst>
                <a:latin typeface="Times New Roman" pitchFamily="18" charset="0"/>
                <a:cs typeface="Times New Roman" pitchFamily="18" charset="0"/>
              </a:rPr>
              <a:t>rograma</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en-US" sz="1400" dirty="0" err="1" smtClean="0">
                <a:effectLst>
                  <a:outerShdw blurRad="38100" dist="38100" dir="2700000" algn="tl">
                    <a:srgbClr val="C0C0C0"/>
                  </a:outerShdw>
                </a:effectLst>
                <a:latin typeface="Times New Roman" pitchFamily="18" charset="0"/>
                <a:cs typeface="Times New Roman" pitchFamily="18" charset="0"/>
              </a:rPr>
              <a:t>kapitalnih</a:t>
            </a:r>
            <a:r>
              <a:rPr lang="en-US" sz="1400" dirty="0" smtClean="0">
                <a:effectLst>
                  <a:outerShdw blurRad="38100" dist="38100" dir="2700000" algn="tl">
                    <a:srgbClr val="C0C0C0"/>
                  </a:outerShdw>
                </a:effectLst>
                <a:latin typeface="Times New Roman" pitchFamily="18" charset="0"/>
                <a:cs typeface="Times New Roman" pitchFamily="18" charset="0"/>
              </a:rPr>
              <a:t> </a:t>
            </a:r>
            <a:r>
              <a:rPr lang="en-US" sz="1400" dirty="0" err="1" smtClean="0">
                <a:effectLst>
                  <a:outerShdw blurRad="38100" dist="38100" dir="2700000" algn="tl">
                    <a:srgbClr val="C0C0C0"/>
                  </a:outerShdw>
                </a:effectLst>
                <a:latin typeface="Times New Roman" pitchFamily="18" charset="0"/>
                <a:cs typeface="Times New Roman" pitchFamily="18" charset="0"/>
              </a:rPr>
              <a:t>investicija</a:t>
            </a:r>
            <a:r>
              <a:rPr lang="bs-Latn-BA" sz="1400" dirty="0" smtClean="0">
                <a:effectLst>
                  <a:outerShdw blurRad="38100" dist="38100" dir="2700000" algn="tl">
                    <a:srgbClr val="C0C0C0"/>
                  </a:outerShdw>
                </a:effectLst>
                <a:latin typeface="Times New Roman" pitchFamily="18" charset="0"/>
                <a:cs typeface="Times New Roman" pitchFamily="18" charset="0"/>
              </a:rPr>
              <a:t>,</a:t>
            </a:r>
          </a:p>
          <a:p>
            <a:pPr marL="12700" indent="-12700" algn="just">
              <a:buFont typeface="Wingdings" pitchFamily="2" charset="2"/>
              <a:buNone/>
            </a:pPr>
            <a:r>
              <a:rPr lang="bs-Latn-BA" sz="1400" dirty="0" smtClean="0">
                <a:effectLst>
                  <a:outerShdw blurRad="38100" dist="38100" dir="2700000" algn="tl">
                    <a:srgbClr val="C0C0C0"/>
                  </a:outerShdw>
                </a:effectLst>
                <a:latin typeface="Times New Roman" pitchFamily="18" charset="0"/>
                <a:cs typeface="Times New Roman" pitchFamily="18" charset="0"/>
              </a:rPr>
              <a:t>	- Imenuje Koordinacioni tim od 10-15 članova,</a:t>
            </a:r>
          </a:p>
          <a:p>
            <a:pPr marL="12700" indent="-12700" algn="just">
              <a:buFont typeface="Wingdings" pitchFamily="2" charset="2"/>
              <a:buNone/>
            </a:pPr>
            <a:r>
              <a:rPr lang="bs-Latn-BA" sz="1400" dirty="0" smtClean="0">
                <a:effectLst>
                  <a:outerShdw blurRad="38100" dist="38100" dir="2700000" algn="tl">
                    <a:srgbClr val="C0C0C0"/>
                  </a:outerShdw>
                </a:effectLst>
                <a:latin typeface="Times New Roman" pitchFamily="18" charset="0"/>
                <a:cs typeface="Times New Roman" pitchFamily="18" charset="0"/>
              </a:rPr>
              <a:t>	- Usvoji dinamika za izradu PKI-a i utvrde rokovi za realizaciju aktivnosti</a:t>
            </a:r>
          </a:p>
          <a:p>
            <a:pPr marL="12700" indent="-12700" algn="just">
              <a:buNone/>
            </a:pPr>
            <a:r>
              <a:rPr lang="bs-Latn-BA" sz="1400" dirty="0" smtClean="0">
                <a:effectLst>
                  <a:outerShdw blurRad="38100" dist="38100" dir="2700000" algn="tl">
                    <a:srgbClr val="C0C0C0"/>
                  </a:outerShdw>
                </a:effectLst>
                <a:latin typeface="Times New Roman" pitchFamily="18" charset="0"/>
                <a:cs typeface="Times New Roman" pitchFamily="18" charset="0"/>
              </a:rPr>
              <a:t>- Provodi medijska kampanja </a:t>
            </a:r>
            <a:r>
              <a:rPr lang="hr-BA" sz="1400" dirty="0" smtClean="0">
                <a:latin typeface="Times New Roman" pitchFamily="18" charset="0"/>
                <a:cs typeface="Times New Roman" pitchFamily="18" charset="0"/>
              </a:rPr>
              <a:t> </a:t>
            </a:r>
          </a:p>
          <a:p>
            <a:pPr algn="just">
              <a:buNone/>
            </a:pPr>
            <a:r>
              <a:rPr lang="sr-Latn-CS" sz="1400" dirty="0" smtClean="0">
                <a:effectLst>
                  <a:outerShdw blurRad="38100" dist="38100" dir="2700000" algn="tl">
                    <a:srgbClr val="C0C0C0"/>
                  </a:outerShdw>
                </a:effectLst>
                <a:latin typeface="Times New Roman" pitchFamily="18" charset="0"/>
                <a:cs typeface="Times New Roman" pitchFamily="18" charset="0"/>
              </a:rPr>
              <a:t>- Po javnom pozivu, sumiraju se pristigli prijedlozi projekata</a:t>
            </a:r>
          </a:p>
          <a:p>
            <a:pPr algn="just">
              <a:buNone/>
            </a:pPr>
            <a:r>
              <a:rPr lang="sr-Latn-CS" sz="1400" dirty="0" smtClean="0">
                <a:effectLst>
                  <a:outerShdw blurRad="38100" dist="38100" dir="2700000" algn="tl">
                    <a:srgbClr val="C0C0C0"/>
                  </a:outerShdw>
                </a:effectLst>
                <a:latin typeface="Times New Roman" pitchFamily="18" charset="0"/>
                <a:cs typeface="Times New Roman" pitchFamily="18" charset="0"/>
              </a:rPr>
              <a:t>- Svi projekti koji su zadovoljavali kriterije, se boduju od strane članova Koordinacionog tima</a:t>
            </a:r>
          </a:p>
          <a:p>
            <a:pPr algn="just">
              <a:buNone/>
            </a:pPr>
            <a:r>
              <a:rPr lang="sr-Latn-CS" sz="1400" dirty="0" smtClean="0">
                <a:effectLst>
                  <a:outerShdw blurRad="38100" dist="38100" dir="2700000" algn="tl">
                    <a:srgbClr val="C0C0C0"/>
                  </a:outerShdw>
                </a:effectLst>
                <a:latin typeface="Times New Roman" pitchFamily="18" charset="0"/>
                <a:cs typeface="Times New Roman" pitchFamily="18" charset="0"/>
              </a:rPr>
              <a:t>- Uradi petogodišnja financijska projekcija potrebnih sredstava</a:t>
            </a:r>
          </a:p>
          <a:p>
            <a:pPr marL="87313" indent="-87313" algn="just">
              <a:lnSpc>
                <a:spcPct val="90000"/>
              </a:lnSpc>
              <a:buNone/>
            </a:pPr>
            <a:r>
              <a:rPr lang="bs-Latn-BA" sz="1400" dirty="0" smtClean="0">
                <a:effectLst>
                  <a:outerShdw blurRad="38100" dist="38100" dir="2700000" algn="tl">
                    <a:srgbClr val="C0C0C0"/>
                  </a:outerShdw>
                </a:effectLst>
                <a:latin typeface="Times New Roman" pitchFamily="18" charset="0"/>
                <a:cs typeface="Times New Roman" pitchFamily="18" charset="0"/>
              </a:rPr>
              <a:t>-Napravi lista investicionih projekata po utvrđenim grupama, na osnovu rezultata bodovanja, koja je usaglašena sa projekcijom budžeta za kapitalne investicije za narednih pet godina.</a:t>
            </a:r>
          </a:p>
          <a:p>
            <a:pPr algn="just">
              <a:lnSpc>
                <a:spcPct val="90000"/>
              </a:lnSpc>
              <a:buNone/>
            </a:pPr>
            <a:endParaRPr lang="bs-Latn-BA" sz="1400" dirty="0" smtClean="0">
              <a:effectLst>
                <a:outerShdw blurRad="38100" dist="38100" dir="2700000" algn="tl">
                  <a:srgbClr val="C0C0C0"/>
                </a:outerShdw>
              </a:effectLst>
              <a:latin typeface="Times New Roman" pitchFamily="18" charset="0"/>
              <a:cs typeface="Times New Roman" pitchFamily="18" charset="0"/>
            </a:endParaRPr>
          </a:p>
          <a:p>
            <a:pPr algn="just">
              <a:lnSpc>
                <a:spcPct val="90000"/>
              </a:lnSpc>
              <a:buNone/>
            </a:pPr>
            <a:r>
              <a:rPr lang="bs-Latn-BA" sz="1400" dirty="0" smtClean="0">
                <a:effectLst>
                  <a:outerShdw blurRad="38100" dist="38100" dir="2700000" algn="tl">
                    <a:srgbClr val="C0C0C0"/>
                  </a:outerShdw>
                </a:effectLst>
                <a:latin typeface="Times New Roman" pitchFamily="18" charset="0"/>
                <a:cs typeface="Times New Roman" pitchFamily="18" charset="0"/>
              </a:rPr>
              <a:t>Program kapitalnih investicija se dostavlja, razmatra i usvaja na sjednici Općinskog/gradskog vijeća.</a:t>
            </a:r>
          </a:p>
          <a:p>
            <a:pPr algn="just">
              <a:lnSpc>
                <a:spcPct val="90000"/>
              </a:lnSpc>
              <a:buNone/>
            </a:pPr>
            <a:endParaRPr lang="bs-Latn-BA" sz="1400" dirty="0" smtClean="0">
              <a:effectLst>
                <a:outerShdw blurRad="38100" dist="38100" dir="2700000" algn="tl">
                  <a:srgbClr val="C0C0C0"/>
                </a:outerShdw>
              </a:effectLst>
              <a:latin typeface="Times New Roman" pitchFamily="18" charset="0"/>
              <a:cs typeface="Times New Roman" pitchFamily="18" charset="0"/>
            </a:endParaRPr>
          </a:p>
          <a:p>
            <a:pPr algn="just">
              <a:lnSpc>
                <a:spcPct val="90000"/>
              </a:lnSpc>
              <a:buNone/>
            </a:pPr>
            <a:r>
              <a:rPr lang="bs-Latn-BA" sz="1400" dirty="0" smtClean="0">
                <a:effectLst>
                  <a:outerShdw blurRad="38100" dist="38100" dir="2700000" algn="tl">
                    <a:srgbClr val="C0C0C0"/>
                  </a:outerShdw>
                </a:effectLst>
                <a:latin typeface="Times New Roman" pitchFamily="18" charset="0"/>
                <a:cs typeface="Times New Roman" pitchFamily="18" charset="0"/>
              </a:rPr>
              <a:t>Program se redovno ažurirao svake godine, a Izvještaj o realizaciju projekata iz Programa za prethodnu godinu se dostavljao na razmatranje i usvajanje Općinskom/Gradskom Vijeću Gračanica</a:t>
            </a:r>
          </a:p>
          <a:p>
            <a:pPr algn="just">
              <a:buNone/>
            </a:pPr>
            <a:endParaRPr lang="bs-Latn-BA" sz="1400" dirty="0" smtClean="0">
              <a:latin typeface="Times New Roman" pitchFamily="18" charset="0"/>
              <a:cs typeface="Times New Roman" pitchFamily="18" charset="0"/>
            </a:endParaRPr>
          </a:p>
          <a:p>
            <a:pPr lvl="1">
              <a:buNone/>
            </a:pPr>
            <a:endParaRPr lang="hr-HR" sz="1400"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9" name="Text Placeholder 8"/>
          <p:cNvSpPr>
            <a:spLocks noGrp="1"/>
          </p:cNvSpPr>
          <p:nvPr>
            <p:ph type="body" idx="1"/>
          </p:nvPr>
        </p:nvSpPr>
        <p:spPr>
          <a:xfrm>
            <a:off x="533400" y="914400"/>
            <a:ext cx="8153400" cy="381000"/>
          </a:xfrm>
          <a:noFill/>
        </p:spPr>
        <p:style>
          <a:lnRef idx="2">
            <a:schemeClr val="accent6"/>
          </a:lnRef>
          <a:fillRef idx="1">
            <a:schemeClr val="lt1"/>
          </a:fillRef>
          <a:effectRef idx="0">
            <a:schemeClr val="accent6"/>
          </a:effectRef>
          <a:fontRef idx="minor">
            <a:schemeClr val="dk1"/>
          </a:fontRef>
        </p:style>
        <p:txBody>
          <a:bodyPr anchor="b">
            <a:normAutofit fontScale="25000" lnSpcReduction="20000"/>
          </a:bodyPr>
          <a:lstStyle/>
          <a:p>
            <a:endParaRPr lang="hr-HR" sz="2200" dirty="0" smtClean="0"/>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endParaRPr lang="hr-HR" sz="3400" dirty="0" smtClean="0">
              <a:latin typeface="Times New Roman" pitchFamily="18" charset="0"/>
              <a:cs typeface="Times New Roman" pitchFamily="18" charset="0"/>
            </a:endParaRPr>
          </a:p>
          <a:p>
            <a:pPr algn="ctr"/>
            <a:r>
              <a:rPr lang="hr-HR" sz="3400" dirty="0" smtClean="0">
                <a:latin typeface="Times New Roman" pitchFamily="18" charset="0"/>
                <a:cs typeface="Times New Roman" pitchFamily="18" charset="0"/>
              </a:rPr>
              <a:t>Prva strana jedinstvenog obrasca –prijedlog za investiranje  koji popunjavaju podnosioci prijedloga</a:t>
            </a:r>
            <a:endParaRPr lang="hr-HR" sz="3400" dirty="0">
              <a:latin typeface="Times New Roman" pitchFamily="18" charset="0"/>
              <a:cs typeface="Times New Roman" pitchFamily="18" charset="0"/>
            </a:endParaRPr>
          </a:p>
        </p:txBody>
      </p:sp>
      <p:pic>
        <p:nvPicPr>
          <p:cNvPr id="5" name="Content Placeholder 7" descr="E:\Photograph (23).jpg"/>
          <p:cNvPicPr>
            <a:picLocks noGrp="1"/>
          </p:cNvPicPr>
          <p:nvPr>
            <p:ph sz="half" idx="2"/>
          </p:nvPr>
        </p:nvPicPr>
        <p:blipFill>
          <a:blip r:embed="rId2" cstate="print"/>
          <a:stretch>
            <a:fillRect/>
          </a:stretch>
        </p:blipFill>
        <p:spPr bwMode="auto">
          <a:xfrm rot="10800000">
            <a:off x="685901" y="1371600"/>
            <a:ext cx="7772299" cy="5181600"/>
          </a:xfrm>
          <a:prstGeom prst="rect">
            <a:avLst/>
          </a:prstGeom>
          <a:noFill/>
          <a:ln w="9525">
            <a:noFill/>
            <a:miter lim="800000"/>
            <a:headEnd/>
            <a:tailEnd/>
          </a:ln>
        </p:spPr>
      </p:pic>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7" name="Text Placeholder 6"/>
          <p:cNvSpPr>
            <a:spLocks noGrp="1"/>
          </p:cNvSpPr>
          <p:nvPr>
            <p:ph type="body" sz="quarter" idx="3"/>
          </p:nvPr>
        </p:nvSpPr>
        <p:spPr>
          <a:xfrm>
            <a:off x="457200" y="914400"/>
            <a:ext cx="8229600" cy="304800"/>
          </a:xfrm>
          <a:ln/>
        </p:spPr>
        <p:style>
          <a:lnRef idx="2">
            <a:schemeClr val="accent6"/>
          </a:lnRef>
          <a:fillRef idx="1">
            <a:schemeClr val="lt1"/>
          </a:fillRef>
          <a:effectRef idx="0">
            <a:schemeClr val="accent6"/>
          </a:effectRef>
          <a:fontRef idx="minor">
            <a:schemeClr val="dk1"/>
          </a:fontRef>
        </p:style>
        <p:txBody>
          <a:bodyPr>
            <a:normAutofit/>
          </a:bodyPr>
          <a:lstStyle/>
          <a:p>
            <a:r>
              <a:rPr lang="hr-HR" sz="1100" dirty="0" smtClean="0"/>
              <a:t>Druga strana jedinstvenog obrasca –prijedlog za investiranje koji popunjavaju članovi koordinacionog tima</a:t>
            </a:r>
            <a:endParaRPr lang="hr-HR" sz="1100" dirty="0"/>
          </a:p>
        </p:txBody>
      </p:sp>
      <p:pic>
        <p:nvPicPr>
          <p:cNvPr id="6" name="Content Placeholder 5" descr="E:\Photograph (24).jpg"/>
          <p:cNvPicPr>
            <a:picLocks noGrp="1"/>
          </p:cNvPicPr>
          <p:nvPr>
            <p:ph sz="quarter" idx="4"/>
          </p:nvPr>
        </p:nvPicPr>
        <p:blipFill>
          <a:blip r:embed="rId2" cstate="print"/>
          <a:stretch>
            <a:fillRect/>
          </a:stretch>
        </p:blipFill>
        <p:spPr bwMode="auto">
          <a:xfrm>
            <a:off x="457200" y="1295400"/>
            <a:ext cx="8153400" cy="5105400"/>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6412">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381000" y="381000"/>
          <a:ext cx="8245426" cy="6023627"/>
        </p:xfrm>
        <a:graphic>
          <a:graphicData uri="http://schemas.openxmlformats.org/drawingml/2006/table">
            <a:tbl>
              <a:tblPr firstRow="1" bandRow="1">
                <a:tableStyleId>{5C22544A-7EE6-4342-B048-85BDC9FD1C3A}</a:tableStyleId>
              </a:tblPr>
              <a:tblGrid>
                <a:gridCol w="1374237"/>
                <a:gridCol w="1374237"/>
                <a:gridCol w="580625"/>
                <a:gridCol w="793611"/>
                <a:gridCol w="2748479"/>
                <a:gridCol w="1374237"/>
              </a:tblGrid>
              <a:tr h="426504">
                <a:tc gridSpan="6">
                  <a:txBody>
                    <a:bodyPr/>
                    <a:lstStyle/>
                    <a:p>
                      <a:pPr algn="just">
                        <a:spcAft>
                          <a:spcPts val="0"/>
                        </a:spcAft>
                      </a:pPr>
                      <a:r>
                        <a:rPr lang="hr-BA" sz="1000" dirty="0" smtClean="0">
                          <a:latin typeface="Times New Roman"/>
                          <a:ea typeface="Times New Roman"/>
                          <a:cs typeface="Times New Roman"/>
                        </a:rPr>
                        <a:t>br.02-28-</a:t>
                      </a:r>
                      <a:r>
                        <a:rPr lang="hr-BA" sz="1000" dirty="0" smtClean="0">
                          <a:solidFill>
                            <a:srgbClr val="FF0000"/>
                          </a:solidFill>
                          <a:latin typeface="Times New Roman"/>
                          <a:ea typeface="Times New Roman"/>
                          <a:cs typeface="Times New Roman"/>
                        </a:rPr>
                        <a:t>3047-4/09</a:t>
                      </a:r>
                      <a:endParaRPr lang="hr-HR" sz="1000" dirty="0">
                        <a:solidFill>
                          <a:srgbClr val="FF0000"/>
                        </a:solidFill>
                        <a:latin typeface="Times New Roman"/>
                        <a:ea typeface="Times New Roman"/>
                        <a:cs typeface="Times New Roman"/>
                      </a:endParaRPr>
                    </a:p>
                    <a:p>
                      <a:pPr algn="ctr">
                        <a:spcAft>
                          <a:spcPts val="0"/>
                        </a:spcAft>
                      </a:pPr>
                      <a:r>
                        <a:rPr lang="en-US" sz="1600" b="1" dirty="0">
                          <a:latin typeface="Times New Roman"/>
                          <a:ea typeface="Times New Roman"/>
                          <a:cs typeface="Times New Roman"/>
                        </a:rPr>
                        <a:t>PRIJEDLOG ZA INVESTIRANJE</a:t>
                      </a:r>
                      <a:endParaRPr lang="hr-HR" sz="10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243415">
                <a:tc gridSpan="6">
                  <a:txBody>
                    <a:bodyPr/>
                    <a:lstStyle/>
                    <a:p>
                      <a:pPr>
                        <a:spcAft>
                          <a:spcPts val="0"/>
                        </a:spcAft>
                      </a:pPr>
                      <a:r>
                        <a:rPr lang="sr-Cyrl-CS" sz="800" b="1" i="1" kern="0" dirty="0">
                          <a:latin typeface="Calibri"/>
                          <a:ea typeface="Times New Roman"/>
                          <a:cs typeface="Times New Roman"/>
                        </a:rPr>
                        <a:t>NAPOMENA: POTREBNO JE POPUNITI SVE RUBRIKE, NEPOTPUNI OBRASCI </a:t>
                      </a:r>
                      <a:r>
                        <a:rPr lang="bs-Latn-BA" sz="800" b="1" i="1" kern="0" dirty="0">
                          <a:latin typeface="Calibri"/>
                          <a:ea typeface="Times New Roman"/>
                          <a:cs typeface="Times New Roman"/>
                        </a:rPr>
                        <a:t>ĆE BITI VRAĆENI NA DOPUNU</a:t>
                      </a:r>
                      <a:endParaRPr lang="hr-HR" sz="800" b="1" kern="0" dirty="0">
                        <a:latin typeface="Calibri"/>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430102">
                <a:tc gridSpan="2">
                  <a:txBody>
                    <a:bodyPr/>
                    <a:lstStyle/>
                    <a:p>
                      <a:pPr>
                        <a:spcAft>
                          <a:spcPts val="0"/>
                        </a:spcAft>
                      </a:pPr>
                      <a:r>
                        <a:rPr lang="sr-Cyrl-CS" sz="800" b="1" dirty="0">
                          <a:latin typeface="Calibri"/>
                          <a:ea typeface="Times New Roman"/>
                          <a:cs typeface="Times New Roman"/>
                        </a:rPr>
                        <a:t>ODJELjENjE/SUBJEKAT/OSOBA KOJA PREDLAŽE PROJEKAT</a:t>
                      </a:r>
                      <a:endParaRPr lang="hr-HR" sz="800" b="1" dirty="0">
                        <a:latin typeface="Calibri"/>
                        <a:ea typeface="Times New Roman"/>
                        <a:cs typeface="Times New Roman"/>
                      </a:endParaRPr>
                    </a:p>
                  </a:txBody>
                  <a:tcPr marL="68580" marR="68580" marT="0" marB="0"/>
                </a:tc>
                <a:tc hMerge="1">
                  <a:txBody>
                    <a:bodyPr/>
                    <a:lstStyle/>
                    <a:p>
                      <a:endParaRPr lang="hr-HR"/>
                    </a:p>
                  </a:txBody>
                  <a:tcPr/>
                </a:tc>
                <a:tc gridSpan="4">
                  <a:txBody>
                    <a:bodyPr/>
                    <a:lstStyle/>
                    <a:p>
                      <a:pPr>
                        <a:spcAft>
                          <a:spcPts val="0"/>
                        </a:spcAft>
                      </a:pPr>
                      <a:r>
                        <a:rPr lang="sr-Cyrl-CS" sz="800" b="1" i="1" dirty="0">
                          <a:latin typeface="Times New Roman"/>
                          <a:ea typeface="Times New Roman"/>
                          <a:cs typeface="Times New Roman"/>
                        </a:rPr>
                        <a:t>Ime i prezime ili naziv institucije/organizacije:</a:t>
                      </a:r>
                      <a:endParaRPr lang="hr-HR" sz="800" dirty="0">
                        <a:latin typeface="Times New Roman"/>
                        <a:ea typeface="Times New Roman"/>
                        <a:cs typeface="Times New Roman"/>
                      </a:endParaRPr>
                    </a:p>
                    <a:p>
                      <a:pPr>
                        <a:spcAft>
                          <a:spcPts val="0"/>
                        </a:spcAft>
                      </a:pPr>
                      <a:r>
                        <a:rPr lang="en-US" sz="800" dirty="0" err="1">
                          <a:solidFill>
                            <a:srgbClr val="FF0000"/>
                          </a:solidFill>
                          <a:latin typeface="Times New Roman"/>
                          <a:ea typeface="Times New Roman"/>
                          <a:cs typeface="Times New Roman"/>
                        </a:rPr>
                        <a:t>Služba</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za</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upravu</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društvene</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djelatnosti</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boračko-invalidsku</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zaštitu</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i</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zajedničke</a:t>
                      </a:r>
                      <a:r>
                        <a:rPr lang="en-US" sz="800" dirty="0">
                          <a:solidFill>
                            <a:srgbClr val="FF0000"/>
                          </a:solidFill>
                          <a:latin typeface="Times New Roman"/>
                          <a:ea typeface="Times New Roman"/>
                          <a:cs typeface="Times New Roman"/>
                        </a:rPr>
                        <a:t> </a:t>
                      </a:r>
                      <a:r>
                        <a:rPr lang="en-US" sz="800" dirty="0" err="1">
                          <a:solidFill>
                            <a:srgbClr val="FF0000"/>
                          </a:solidFill>
                          <a:latin typeface="Times New Roman"/>
                          <a:ea typeface="Times New Roman"/>
                          <a:cs typeface="Times New Roman"/>
                        </a:rPr>
                        <a:t>poslove</a:t>
                      </a:r>
                      <a:endParaRPr lang="hr-HR" sz="800" dirty="0">
                        <a:solidFill>
                          <a:srgbClr val="FF0000"/>
                        </a:solidFill>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r>
              <a:tr h="324553">
                <a:tc>
                  <a:txBody>
                    <a:bodyPr/>
                    <a:lstStyle/>
                    <a:p>
                      <a:pPr>
                        <a:spcAft>
                          <a:spcPts val="0"/>
                        </a:spcAft>
                      </a:pPr>
                      <a:r>
                        <a:rPr lang="sr-Cyrl-CS" sz="800" b="1" dirty="0">
                          <a:latin typeface="Calibri"/>
                          <a:ea typeface="Times New Roman"/>
                          <a:cs typeface="Times New Roman"/>
                        </a:rPr>
                        <a:t>NAZIV PROJEKTA</a:t>
                      </a:r>
                      <a:endParaRPr lang="hr-HR" sz="800" b="1" dirty="0">
                        <a:latin typeface="Calibri"/>
                        <a:ea typeface="Times New Roman"/>
                        <a:cs typeface="Times New Roman"/>
                      </a:endParaRPr>
                    </a:p>
                  </a:txBody>
                  <a:tcPr marL="68580" marR="68580" marT="0" marB="0"/>
                </a:tc>
                <a:tc gridSpan="5">
                  <a:txBody>
                    <a:bodyPr/>
                    <a:lstStyle/>
                    <a:p>
                      <a:pPr>
                        <a:spcAft>
                          <a:spcPts val="0"/>
                        </a:spcAft>
                      </a:pPr>
                      <a:endParaRPr lang="en-US" sz="800" dirty="0">
                        <a:latin typeface="Times New Roman"/>
                        <a:ea typeface="Times New Roman"/>
                        <a:cs typeface="Times New Roman"/>
                      </a:endParaRPr>
                    </a:p>
                    <a:p>
                      <a:pPr>
                        <a:spcAft>
                          <a:spcPts val="0"/>
                        </a:spcAft>
                      </a:pPr>
                      <a:r>
                        <a:rPr lang="en-US" sz="1000" dirty="0" err="1">
                          <a:solidFill>
                            <a:srgbClr val="FF0000"/>
                          </a:solidFill>
                          <a:latin typeface="Times New Roman"/>
                          <a:ea typeface="Times New Roman"/>
                          <a:cs typeface="Times New Roman"/>
                        </a:rPr>
                        <a:t>Završetak</a:t>
                      </a:r>
                      <a:r>
                        <a:rPr lang="en-US" sz="1000" dirty="0">
                          <a:solidFill>
                            <a:srgbClr val="FF0000"/>
                          </a:solidFill>
                          <a:latin typeface="Times New Roman"/>
                          <a:ea typeface="Times New Roman"/>
                          <a:cs typeface="Times New Roman"/>
                        </a:rPr>
                        <a:t> </a:t>
                      </a:r>
                      <a:r>
                        <a:rPr lang="hr-HR" sz="1000" dirty="0" smtClean="0">
                          <a:solidFill>
                            <a:srgbClr val="FF0000"/>
                          </a:solidFill>
                          <a:latin typeface="Times New Roman"/>
                          <a:ea typeface="Times New Roman"/>
                          <a:cs typeface="Times New Roman"/>
                        </a:rPr>
                        <a:t> </a:t>
                      </a:r>
                      <a:r>
                        <a:rPr lang="en-US" sz="1000" dirty="0" err="1" smtClean="0">
                          <a:solidFill>
                            <a:srgbClr val="FF0000"/>
                          </a:solidFill>
                          <a:latin typeface="Times New Roman"/>
                          <a:ea typeface="Times New Roman"/>
                          <a:cs typeface="Times New Roman"/>
                        </a:rPr>
                        <a:t>nove</a:t>
                      </a:r>
                      <a:r>
                        <a:rPr lang="en-US" sz="1000" dirty="0" smtClean="0">
                          <a:solidFill>
                            <a:srgbClr val="FF0000"/>
                          </a:solidFill>
                          <a:latin typeface="Times New Roman"/>
                          <a:ea typeface="Times New Roman"/>
                          <a:cs typeface="Times New Roman"/>
                        </a:rPr>
                        <a:t> </a:t>
                      </a:r>
                      <a:r>
                        <a:rPr lang="hr-HR" sz="1000" dirty="0" smtClean="0">
                          <a:solidFill>
                            <a:srgbClr val="FF0000"/>
                          </a:solidFill>
                          <a:latin typeface="Times New Roman"/>
                          <a:ea typeface="Times New Roman"/>
                          <a:cs typeface="Times New Roman"/>
                        </a:rPr>
                        <a:t> </a:t>
                      </a:r>
                      <a:r>
                        <a:rPr lang="en-US" sz="1000" dirty="0" err="1" smtClean="0">
                          <a:solidFill>
                            <a:srgbClr val="FF0000"/>
                          </a:solidFill>
                          <a:latin typeface="Times New Roman"/>
                          <a:ea typeface="Times New Roman"/>
                          <a:cs typeface="Times New Roman"/>
                        </a:rPr>
                        <a:t>zgrade</a:t>
                      </a:r>
                      <a:r>
                        <a:rPr lang="en-US" sz="1000" dirty="0" smtClean="0">
                          <a:solidFill>
                            <a:srgbClr val="FF0000"/>
                          </a:solidFill>
                          <a:latin typeface="Times New Roman"/>
                          <a:ea typeface="Times New Roman"/>
                          <a:cs typeface="Times New Roman"/>
                        </a:rPr>
                        <a:t> </a:t>
                      </a:r>
                      <a:r>
                        <a:rPr lang="hr-HR" sz="1000" dirty="0" smtClean="0">
                          <a:solidFill>
                            <a:srgbClr val="FF0000"/>
                          </a:solidFill>
                          <a:latin typeface="Times New Roman"/>
                          <a:ea typeface="Times New Roman"/>
                          <a:cs typeface="Times New Roman"/>
                        </a:rPr>
                        <a:t> </a:t>
                      </a:r>
                      <a:r>
                        <a:rPr lang="en-US" sz="1000" dirty="0" err="1" smtClean="0">
                          <a:solidFill>
                            <a:srgbClr val="FF0000"/>
                          </a:solidFill>
                          <a:latin typeface="Times New Roman"/>
                          <a:ea typeface="Times New Roman"/>
                          <a:cs typeface="Times New Roman"/>
                        </a:rPr>
                        <a:t>Općine</a:t>
                      </a:r>
                      <a:r>
                        <a:rPr lang="en-US" sz="1000" dirty="0" smtClean="0">
                          <a:solidFill>
                            <a:srgbClr val="FF0000"/>
                          </a:solidFill>
                          <a:latin typeface="Times New Roman"/>
                          <a:ea typeface="Times New Roman"/>
                          <a:cs typeface="Times New Roman"/>
                        </a:rPr>
                        <a:t> </a:t>
                      </a:r>
                      <a:endParaRPr lang="hr-HR" sz="1000" dirty="0">
                        <a:solidFill>
                          <a:srgbClr val="FF0000"/>
                        </a:solidFill>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62277">
                <a:tc gridSpan="6">
                  <a:txBody>
                    <a:bodyPr/>
                    <a:lstStyle/>
                    <a:p>
                      <a:pPr>
                        <a:spcAft>
                          <a:spcPts val="0"/>
                        </a:spcAft>
                      </a:pPr>
                      <a:r>
                        <a:rPr lang="en-US" sz="800" b="1" dirty="0">
                          <a:latin typeface="Times New Roman"/>
                          <a:ea typeface="Times New Roman"/>
                          <a:cs typeface="Times New Roman"/>
                        </a:rPr>
                        <a:t>OPIS I SVRHA PROJEKTA</a:t>
                      </a:r>
                      <a:r>
                        <a:rPr lang="en-US" sz="800" dirty="0">
                          <a:latin typeface="Times New Roman"/>
                          <a:ea typeface="Times New Roman"/>
                          <a:cs typeface="Times New Roman"/>
                        </a:rPr>
                        <a:t> </a:t>
                      </a:r>
                      <a:r>
                        <a:rPr lang="en-US" sz="800" i="1" dirty="0">
                          <a:latin typeface="Times New Roman"/>
                          <a:ea typeface="Times New Roman"/>
                          <a:cs typeface="Times New Roman"/>
                        </a:rPr>
                        <a:t>(</a:t>
                      </a:r>
                      <a:r>
                        <a:rPr lang="en-US" sz="800" i="1" dirty="0" err="1">
                          <a:latin typeface="Times New Roman"/>
                          <a:ea typeface="Times New Roman"/>
                          <a:cs typeface="Times New Roman"/>
                        </a:rPr>
                        <a:t>popunjava</a:t>
                      </a:r>
                      <a:r>
                        <a:rPr lang="en-US" sz="800" i="1" dirty="0">
                          <a:latin typeface="Times New Roman"/>
                          <a:ea typeface="Times New Roman"/>
                          <a:cs typeface="Times New Roman"/>
                        </a:rPr>
                        <a:t> </a:t>
                      </a:r>
                      <a:r>
                        <a:rPr lang="en-US" sz="800" i="1" dirty="0" err="1">
                          <a:latin typeface="Times New Roman"/>
                          <a:ea typeface="Times New Roman"/>
                          <a:cs typeface="Times New Roman"/>
                        </a:rPr>
                        <a:t>podnosilac</a:t>
                      </a:r>
                      <a:r>
                        <a:rPr lang="en-US" sz="800" dirty="0">
                          <a:latin typeface="Times New Roman"/>
                          <a:ea typeface="Times New Roman"/>
                          <a:cs typeface="Times New Roman"/>
                        </a:rPr>
                        <a:t>)</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470549">
                <a:tc gridSpan="6">
                  <a:txBody>
                    <a:bodyPr/>
                    <a:lstStyle/>
                    <a:p>
                      <a:pPr>
                        <a:spcAft>
                          <a:spcPts val="0"/>
                        </a:spcAft>
                      </a:pPr>
                      <a:r>
                        <a:rPr lang="sr-Cyrl-CS" sz="800" b="1" i="1" dirty="0">
                          <a:latin typeface="Times New Roman"/>
                          <a:ea typeface="Times New Roman"/>
                          <a:cs typeface="Times New Roman"/>
                        </a:rPr>
                        <a:t>Karakteristike projekta, veličina i cilj realizacije – kakav problem rješava realizacija te investicije, kakve javne usluge pruža</a:t>
                      </a:r>
                      <a:r>
                        <a:rPr lang="bs-Latn-BA" sz="800" b="1" i="1" dirty="0">
                          <a:latin typeface="Times New Roman"/>
                          <a:ea typeface="Times New Roman"/>
                          <a:cs typeface="Times New Roman"/>
                        </a:rPr>
                        <a:t>:</a:t>
                      </a:r>
                      <a:endParaRPr lang="hr-HR" sz="800" dirty="0">
                        <a:latin typeface="Times New Roman"/>
                        <a:ea typeface="Times New Roman"/>
                        <a:cs typeface="Times New Roman"/>
                      </a:endParaRPr>
                    </a:p>
                    <a:p>
                      <a:pPr>
                        <a:spcAft>
                          <a:spcPts val="0"/>
                        </a:spcAft>
                      </a:pPr>
                      <a:r>
                        <a:rPr lang="hr-HR" sz="800" dirty="0">
                          <a:solidFill>
                            <a:srgbClr val="FF0000"/>
                          </a:solidFill>
                          <a:latin typeface="Times New Roman"/>
                          <a:ea typeface="Times New Roman"/>
                          <a:cs typeface="Times New Roman"/>
                        </a:rPr>
                        <a:t>Ovim projektom se rješava pitanje prostora za kvalitetno održavanje sjednica Općinskog vijeća i kancelarija  za normalno funkcionisanje službi za upravu  u cijlu efikasnijeg rada i kvalitetnijeg pružanja usluga građanima.</a:t>
                      </a: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324553">
                <a:tc gridSpan="3">
                  <a:txBody>
                    <a:bodyPr/>
                    <a:lstStyle/>
                    <a:p>
                      <a:pPr>
                        <a:spcAft>
                          <a:spcPts val="0"/>
                        </a:spcAft>
                      </a:pPr>
                      <a:r>
                        <a:rPr lang="sr-Cyrl-CS" sz="800" b="1" kern="0" dirty="0">
                          <a:latin typeface="Calibri"/>
                          <a:ea typeface="Times New Roman"/>
                          <a:cs typeface="Times New Roman"/>
                        </a:rPr>
                        <a:t>TAČNA LOKACIJA PROJEKTA</a:t>
                      </a:r>
                      <a:endParaRPr lang="hr-HR" sz="800" b="1" kern="0" dirty="0">
                        <a:latin typeface="Calibri"/>
                        <a:ea typeface="Times New Roman"/>
                        <a:cs typeface="Times New Roman"/>
                      </a:endParaRPr>
                    </a:p>
                    <a:p>
                      <a:pPr>
                        <a:spcAft>
                          <a:spcPts val="0"/>
                        </a:spcAft>
                      </a:pPr>
                      <a:r>
                        <a:rPr lang="sr-Cyrl-CS" sz="800" dirty="0">
                          <a:latin typeface="Times New Roman"/>
                          <a:ea typeface="Times New Roman"/>
                          <a:cs typeface="Times New Roman"/>
                        </a:rPr>
                        <a:t> </a:t>
                      </a:r>
                      <a:r>
                        <a:rPr lang="sr-Cyrl-CS" sz="800" i="1" dirty="0">
                          <a:latin typeface="Times New Roman"/>
                          <a:ea typeface="Times New Roman"/>
                          <a:cs typeface="Times New Roman"/>
                        </a:rPr>
                        <a:t>(popunjava podnosilac)</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gridSpan="3">
                  <a:txBody>
                    <a:bodyPr/>
                    <a:lstStyle/>
                    <a:p>
                      <a:pPr>
                        <a:spcAft>
                          <a:spcPts val="0"/>
                        </a:spcAft>
                      </a:pPr>
                      <a:r>
                        <a:rPr lang="sr-Cyrl-CS" sz="800" b="1" dirty="0">
                          <a:latin typeface="Times New Roman"/>
                          <a:ea typeface="Times New Roman"/>
                          <a:cs typeface="Times New Roman"/>
                        </a:rPr>
                        <a:t>VLASNIŠTVO NAD ZEML</a:t>
                      </a:r>
                      <a:r>
                        <a:rPr lang="hr-HR" sz="800" b="1" dirty="0">
                          <a:latin typeface="Times New Roman"/>
                          <a:ea typeface="Times New Roman"/>
                          <a:cs typeface="Times New Roman"/>
                        </a:rPr>
                        <a:t>J</a:t>
                      </a:r>
                      <a:r>
                        <a:rPr lang="sr-Cyrl-CS" sz="800" b="1" dirty="0">
                          <a:latin typeface="Times New Roman"/>
                          <a:ea typeface="Times New Roman"/>
                          <a:cs typeface="Times New Roman"/>
                        </a:rPr>
                        <a:t>IŠTEM: OP</a:t>
                      </a:r>
                      <a:r>
                        <a:rPr lang="hr-HR" sz="800" b="1" dirty="0">
                          <a:latin typeface="Times New Roman"/>
                          <a:ea typeface="Times New Roman"/>
                          <a:cs typeface="Times New Roman"/>
                        </a:rPr>
                        <a:t>ĆI</a:t>
                      </a:r>
                      <a:r>
                        <a:rPr lang="sr-Cyrl-CS" sz="800" b="1" dirty="0">
                          <a:latin typeface="Times New Roman"/>
                          <a:ea typeface="Times New Roman"/>
                          <a:cs typeface="Times New Roman"/>
                        </a:rPr>
                        <a:t>NSKO/POTREBNO</a:t>
                      </a:r>
                      <a:r>
                        <a:rPr lang="sr-Cyrl-CS" sz="800" dirty="0">
                          <a:latin typeface="Times New Roman"/>
                          <a:ea typeface="Times New Roman"/>
                          <a:cs typeface="Times New Roman"/>
                        </a:rPr>
                        <a:t> </a:t>
                      </a:r>
                      <a:r>
                        <a:rPr lang="sr-Cyrl-CS" sz="800" b="1" dirty="0">
                          <a:latin typeface="Times New Roman"/>
                          <a:ea typeface="Times New Roman"/>
                          <a:cs typeface="Times New Roman"/>
                        </a:rPr>
                        <a:t>KUPITI</a:t>
                      </a:r>
                      <a:r>
                        <a:rPr lang="sr-Cyrl-CS" sz="800" dirty="0">
                          <a:latin typeface="Times New Roman"/>
                          <a:ea typeface="Times New Roman"/>
                          <a:cs typeface="Times New Roman"/>
                        </a:rPr>
                        <a:t> </a:t>
                      </a:r>
                      <a:r>
                        <a:rPr lang="sr-Cyrl-CS" sz="800" i="1" dirty="0">
                          <a:latin typeface="Times New Roman"/>
                          <a:ea typeface="Times New Roman"/>
                          <a:cs typeface="Times New Roman"/>
                        </a:rPr>
                        <a:t>(popunjava podnosilac)</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r>
              <a:tr h="324553">
                <a:tc gridSpan="3">
                  <a:txBody>
                    <a:bodyPr/>
                    <a:lstStyle/>
                    <a:p>
                      <a:pPr>
                        <a:spcAft>
                          <a:spcPts val="0"/>
                        </a:spcAft>
                      </a:pPr>
                      <a:r>
                        <a:rPr lang="sr-Cyrl-CS" sz="800" b="1" i="1" dirty="0">
                          <a:latin typeface="Calibri"/>
                          <a:ea typeface="Times New Roman"/>
                          <a:cs typeface="Times New Roman"/>
                        </a:rPr>
                        <a:t>Mjesto objekta, krat</a:t>
                      </a:r>
                      <a:r>
                        <a:rPr lang="bs-Latn-BA" sz="800" b="1" i="1" dirty="0">
                          <a:latin typeface="Calibri"/>
                          <a:ea typeface="Times New Roman"/>
                          <a:cs typeface="Times New Roman"/>
                        </a:rPr>
                        <a:t>a</a:t>
                      </a:r>
                      <a:r>
                        <a:rPr lang="sr-Cyrl-CS" sz="800" b="1" i="1" dirty="0">
                          <a:latin typeface="Calibri"/>
                          <a:ea typeface="Times New Roman"/>
                          <a:cs typeface="Times New Roman"/>
                        </a:rPr>
                        <a:t>k opis položaja</a:t>
                      </a:r>
                      <a:endParaRPr lang="hr-HR" sz="800" b="1" i="1" dirty="0">
                        <a:latin typeface="Calibri"/>
                        <a:ea typeface="Times New Roman"/>
                        <a:cs typeface="Times New Roman"/>
                      </a:endParaRPr>
                    </a:p>
                    <a:p>
                      <a:pPr>
                        <a:spcAft>
                          <a:spcPts val="0"/>
                        </a:spcAft>
                      </a:pPr>
                      <a:r>
                        <a:rPr lang="hr-HR" sz="800" dirty="0">
                          <a:solidFill>
                            <a:srgbClr val="FF0000"/>
                          </a:solidFill>
                          <a:latin typeface="Times New Roman"/>
                          <a:ea typeface="Times New Roman"/>
                          <a:cs typeface="Times New Roman"/>
                        </a:rPr>
                        <a:t>Mula Mustafe Bašeskije Gračanica</a:t>
                      </a:r>
                    </a:p>
                  </a:txBody>
                  <a:tcPr marL="68580" marR="68580" marT="0" marB="0"/>
                </a:tc>
                <a:tc hMerge="1">
                  <a:txBody>
                    <a:bodyPr/>
                    <a:lstStyle/>
                    <a:p>
                      <a:endParaRPr lang="hr-HR"/>
                    </a:p>
                  </a:txBody>
                  <a:tcPr/>
                </a:tc>
                <a:tc hMerge="1">
                  <a:txBody>
                    <a:bodyPr/>
                    <a:lstStyle/>
                    <a:p>
                      <a:endParaRPr lang="hr-HR"/>
                    </a:p>
                  </a:txBody>
                  <a:tcPr/>
                </a:tc>
                <a:tc gridSpan="3">
                  <a:txBody>
                    <a:bodyPr/>
                    <a:lstStyle/>
                    <a:p>
                      <a:pPr>
                        <a:spcAft>
                          <a:spcPts val="0"/>
                        </a:spcAft>
                      </a:pPr>
                      <a:r>
                        <a:rPr lang="en-US" sz="800" dirty="0" err="1">
                          <a:solidFill>
                            <a:srgbClr val="FF0000"/>
                          </a:solidFill>
                          <a:latin typeface="Times New Roman"/>
                          <a:ea typeface="Times New Roman"/>
                          <a:cs typeface="Times New Roman"/>
                        </a:rPr>
                        <a:t>Općina</a:t>
                      </a:r>
                      <a:endParaRPr lang="hr-HR" sz="800" dirty="0">
                        <a:solidFill>
                          <a:srgbClr val="FF0000"/>
                        </a:solidFill>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r>
              <a:tr h="251460">
                <a:tc gridSpan="6">
                  <a:txBody>
                    <a:bodyPr/>
                    <a:lstStyle/>
                    <a:p>
                      <a:pPr>
                        <a:spcAft>
                          <a:spcPts val="0"/>
                        </a:spcAft>
                      </a:pPr>
                      <a:r>
                        <a:rPr lang="sr-Cyrl-CS" sz="800" b="1" dirty="0">
                          <a:latin typeface="Times New Roman"/>
                          <a:ea typeface="Times New Roman"/>
                          <a:cs typeface="Times New Roman"/>
                        </a:rPr>
                        <a:t>UTICAJ NA POSTOJEĆU INFRASTRUKTURU, UKOLIKO JE RELEVANTNO</a:t>
                      </a:r>
                      <a:r>
                        <a:rPr lang="sr-Cyrl-CS" sz="800" dirty="0">
                          <a:latin typeface="Times New Roman"/>
                          <a:ea typeface="Times New Roman"/>
                          <a:cs typeface="Times New Roman"/>
                        </a:rPr>
                        <a:t> </a:t>
                      </a:r>
                      <a:r>
                        <a:rPr lang="sr-Cyrl-CS" sz="800" i="1" dirty="0">
                          <a:latin typeface="Times New Roman"/>
                          <a:ea typeface="Times New Roman"/>
                          <a:cs typeface="Times New Roman"/>
                        </a:rPr>
                        <a:t>(popunjava podnosilac ili nadležna osoba u op</a:t>
                      </a:r>
                      <a:r>
                        <a:rPr lang="bs-Latn-BA" sz="800" i="1" dirty="0">
                          <a:latin typeface="Times New Roman"/>
                          <a:ea typeface="Times New Roman"/>
                          <a:cs typeface="Times New Roman"/>
                        </a:rPr>
                        <a:t>ćini</a:t>
                      </a:r>
                      <a:r>
                        <a:rPr lang="sr-Cyrl-CS" sz="800" i="1" dirty="0">
                          <a:latin typeface="Times New Roman"/>
                          <a:ea typeface="Times New Roman"/>
                          <a:cs typeface="Times New Roman"/>
                        </a:rPr>
                        <a:t>)</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502920">
                <a:tc gridSpan="6">
                  <a:txBody>
                    <a:bodyPr/>
                    <a:lstStyle/>
                    <a:p>
                      <a:pPr>
                        <a:spcAft>
                          <a:spcPts val="0"/>
                        </a:spcAft>
                      </a:pPr>
                      <a:r>
                        <a:rPr lang="sr-Cyrl-CS" sz="800" b="1" i="1" dirty="0">
                          <a:latin typeface="Times New Roman"/>
                          <a:ea typeface="Times New Roman"/>
                          <a:cs typeface="Times New Roman"/>
                        </a:rPr>
                        <a:t>Navesti funkcionalnu ili tehničku vezu investicije sa nekim drugim planiranim ili realizovanim projektima</a:t>
                      </a:r>
                      <a:r>
                        <a:rPr lang="bs-Latn-BA" sz="800" b="1" i="1" dirty="0">
                          <a:latin typeface="Times New Roman"/>
                          <a:ea typeface="Times New Roman"/>
                          <a:cs typeface="Times New Roman"/>
                        </a:rPr>
                        <a:t>:</a:t>
                      </a:r>
                      <a:endParaRPr lang="hr-HR" sz="800" dirty="0">
                        <a:latin typeface="Times New Roman"/>
                        <a:ea typeface="Times New Roman"/>
                        <a:cs typeface="Times New Roman"/>
                      </a:endParaRPr>
                    </a:p>
                    <a:p>
                      <a:pPr>
                        <a:spcAft>
                          <a:spcPts val="0"/>
                        </a:spcAft>
                      </a:pPr>
                      <a:r>
                        <a:rPr lang="bs-Latn-BA" sz="800" dirty="0">
                          <a:solidFill>
                            <a:srgbClr val="FF0000"/>
                          </a:solidFill>
                          <a:latin typeface="Times New Roman"/>
                          <a:ea typeface="Times New Roman"/>
                          <a:cs typeface="Times New Roman"/>
                        </a:rPr>
                        <a:t>Dovršenje objekta (građevinski radovi na dva sprata) koji su povezani sa prizemljem u kome se nalazi  Centar za pružanje usluga građanima koji će do kraja 2009. godine biti pušten u rad.</a:t>
                      </a:r>
                      <a:endParaRPr lang="hr-HR" sz="800" dirty="0">
                        <a:solidFill>
                          <a:srgbClr val="FF0000"/>
                        </a:solidFill>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62277">
                <a:tc gridSpan="6">
                  <a:txBody>
                    <a:bodyPr/>
                    <a:lstStyle/>
                    <a:p>
                      <a:pPr>
                        <a:spcAft>
                          <a:spcPts val="0"/>
                        </a:spcAft>
                      </a:pPr>
                      <a:r>
                        <a:rPr lang="sr-Cyrl-CS" sz="800" b="1" dirty="0">
                          <a:latin typeface="Times New Roman"/>
                          <a:ea typeface="Times New Roman"/>
                          <a:cs typeface="Times New Roman"/>
                        </a:rPr>
                        <a:t>NA KOGA ĆE REALIZACIJA PROJEKTA IMATI UTICAJA</a:t>
                      </a:r>
                      <a:r>
                        <a:rPr lang="sr-Cyrl-CS" sz="800" dirty="0">
                          <a:latin typeface="Times New Roman"/>
                          <a:ea typeface="Times New Roman"/>
                          <a:cs typeface="Times New Roman"/>
                        </a:rPr>
                        <a:t> </a:t>
                      </a:r>
                      <a:r>
                        <a:rPr lang="sr-Cyrl-CS" sz="800" i="1" dirty="0">
                          <a:latin typeface="Times New Roman"/>
                          <a:ea typeface="Times New Roman"/>
                          <a:cs typeface="Times New Roman"/>
                        </a:rPr>
                        <a:t>(popunjava podnosilac)</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509481">
                <a:tc gridSpan="6">
                  <a:txBody>
                    <a:bodyPr/>
                    <a:lstStyle/>
                    <a:p>
                      <a:pPr>
                        <a:spcAft>
                          <a:spcPts val="0"/>
                        </a:spcAft>
                      </a:pPr>
                      <a:r>
                        <a:rPr lang="sr-Cyrl-CS" sz="800" b="1" i="1" dirty="0">
                          <a:latin typeface="Times New Roman"/>
                          <a:ea typeface="Times New Roman"/>
                          <a:cs typeface="Times New Roman"/>
                        </a:rPr>
                        <a:t>Navesti obim uticaja projekta u smislu obima i broja stanovnika koji će imati koristi od te investicije</a:t>
                      </a:r>
                      <a:r>
                        <a:rPr lang="bs-Latn-BA" sz="800" b="1" i="1" dirty="0">
                          <a:latin typeface="Times New Roman"/>
                          <a:ea typeface="Times New Roman"/>
                          <a:cs typeface="Times New Roman"/>
                        </a:rPr>
                        <a:t>:</a:t>
                      </a:r>
                      <a:endParaRPr lang="hr-HR" sz="800" dirty="0">
                        <a:latin typeface="Times New Roman"/>
                        <a:ea typeface="Times New Roman"/>
                        <a:cs typeface="Times New Roman"/>
                      </a:endParaRPr>
                    </a:p>
                    <a:p>
                      <a:pPr>
                        <a:spcAft>
                          <a:spcPts val="0"/>
                        </a:spcAft>
                      </a:pPr>
                      <a:r>
                        <a:rPr lang="hr-HR" sz="800" dirty="0">
                          <a:solidFill>
                            <a:srgbClr val="FF0000"/>
                          </a:solidFill>
                          <a:latin typeface="Times New Roman"/>
                          <a:ea typeface="Times New Roman"/>
                          <a:cs typeface="Times New Roman"/>
                        </a:rPr>
                        <a:t>Koristi od navedene investicije imat će cijela općina, jer se građani cijele općine za ostvarenje svojih prava obraćaju Općini a i viječnici zastupaju interese svih građana.</a:t>
                      </a: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62277">
                <a:tc gridSpan="6">
                  <a:txBody>
                    <a:bodyPr/>
                    <a:lstStyle/>
                    <a:p>
                      <a:pPr>
                        <a:spcAft>
                          <a:spcPts val="0"/>
                        </a:spcAft>
                      </a:pPr>
                      <a:r>
                        <a:rPr lang="sr-Cyrl-CS" sz="800" b="1" dirty="0">
                          <a:latin typeface="Times New Roman"/>
                          <a:ea typeface="Times New Roman"/>
                          <a:cs typeface="Times New Roman"/>
                        </a:rPr>
                        <a:t>REZULTATI IMPLEMENTACIJE PREDLOŽENOG PROJEKTA</a:t>
                      </a:r>
                      <a:r>
                        <a:rPr lang="sr-Cyrl-CS" sz="800" dirty="0">
                          <a:latin typeface="Times New Roman"/>
                          <a:ea typeface="Times New Roman"/>
                          <a:cs typeface="Times New Roman"/>
                        </a:rPr>
                        <a:t> </a:t>
                      </a:r>
                      <a:r>
                        <a:rPr lang="sr-Cyrl-CS" sz="800" i="1" dirty="0">
                          <a:latin typeface="Times New Roman"/>
                          <a:ea typeface="Times New Roman"/>
                          <a:cs typeface="Times New Roman"/>
                        </a:rPr>
                        <a:t>(popunjava podnosilac)</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277079">
                <a:tc gridSpan="6">
                  <a:txBody>
                    <a:bodyPr/>
                    <a:lstStyle/>
                    <a:p>
                      <a:pPr>
                        <a:spcAft>
                          <a:spcPts val="0"/>
                        </a:spcAft>
                      </a:pPr>
                      <a:r>
                        <a:rPr lang="sr-Cyrl-CS" sz="800" b="1" i="1" dirty="0">
                          <a:latin typeface="Times New Roman"/>
                          <a:ea typeface="Times New Roman"/>
                          <a:cs typeface="Times New Roman"/>
                        </a:rPr>
                        <a:t>Mogu se navesti povoljnosti ili prikazati efekat na razvoj privrede, može se opisati uticaj na poboljšanje životnih uslova ili uklanjanje problema u zajednici</a:t>
                      </a:r>
                      <a:r>
                        <a:rPr lang="bs-Latn-BA" sz="800" b="1" i="1" dirty="0">
                          <a:latin typeface="Times New Roman"/>
                          <a:ea typeface="Times New Roman"/>
                          <a:cs typeface="Times New Roman"/>
                        </a:rPr>
                        <a:t>:</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62277">
                <a:tc gridSpan="6">
                  <a:txBody>
                    <a:bodyPr/>
                    <a:lstStyle/>
                    <a:p>
                      <a:pPr>
                        <a:spcAft>
                          <a:spcPts val="0"/>
                        </a:spcAft>
                      </a:pPr>
                      <a:r>
                        <a:rPr lang="sr-Cyrl-CS" sz="800" dirty="0">
                          <a:solidFill>
                            <a:srgbClr val="FF0000"/>
                          </a:solidFill>
                          <a:latin typeface="Times New Roman"/>
                          <a:ea typeface="Times New Roman"/>
                          <a:cs typeface="Times New Roman"/>
                        </a:rPr>
                        <a:t>1.</a:t>
                      </a:r>
                      <a:r>
                        <a:rPr lang="hr-HR" sz="800" dirty="0">
                          <a:solidFill>
                            <a:srgbClr val="FF0000"/>
                          </a:solidFill>
                          <a:latin typeface="Times New Roman"/>
                          <a:ea typeface="Times New Roman"/>
                          <a:cs typeface="Times New Roman"/>
                        </a:rPr>
                        <a:t>Efikasnija i kvalitetnija usluga građanima i privrednicima</a:t>
                      </a: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62277">
                <a:tc gridSpan="6">
                  <a:txBody>
                    <a:bodyPr/>
                    <a:lstStyle/>
                    <a:p>
                      <a:pPr>
                        <a:spcAft>
                          <a:spcPts val="0"/>
                        </a:spcAft>
                      </a:pPr>
                      <a:r>
                        <a:rPr lang="sr-Cyrl-CS" sz="800" dirty="0">
                          <a:solidFill>
                            <a:srgbClr val="FF0000"/>
                          </a:solidFill>
                          <a:latin typeface="Times New Roman"/>
                          <a:ea typeface="Times New Roman"/>
                          <a:cs typeface="Times New Roman"/>
                        </a:rPr>
                        <a:t>2.</a:t>
                      </a:r>
                      <a:r>
                        <a:rPr lang="hr-HR" sz="800" dirty="0">
                          <a:solidFill>
                            <a:srgbClr val="FF0000"/>
                          </a:solidFill>
                          <a:latin typeface="Times New Roman"/>
                          <a:ea typeface="Times New Roman"/>
                          <a:cs typeface="Times New Roman"/>
                        </a:rPr>
                        <a:t>Kvalitetniji rad </a:t>
                      </a:r>
                      <a:r>
                        <a:rPr lang="hr-HR" sz="800" dirty="0" smtClean="0">
                          <a:solidFill>
                            <a:srgbClr val="FF0000"/>
                          </a:solidFill>
                          <a:latin typeface="Times New Roman"/>
                          <a:ea typeface="Times New Roman"/>
                          <a:cs typeface="Times New Roman"/>
                        </a:rPr>
                        <a:t>vijećnika</a:t>
                      </a:r>
                      <a:endParaRPr lang="hr-HR" sz="800" dirty="0">
                        <a:solidFill>
                          <a:srgbClr val="FF0000"/>
                        </a:solidFill>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73068">
                <a:tc gridSpan="6">
                  <a:txBody>
                    <a:bodyPr/>
                    <a:lstStyle/>
                    <a:p>
                      <a:pPr>
                        <a:spcAft>
                          <a:spcPts val="0"/>
                        </a:spcAft>
                      </a:pPr>
                      <a:r>
                        <a:rPr lang="sr-Cyrl-CS" sz="800" dirty="0">
                          <a:latin typeface="Times New Roman"/>
                          <a:ea typeface="Times New Roman"/>
                          <a:cs typeface="Times New Roman"/>
                        </a:rPr>
                        <a:t>3.</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210415">
                <a:tc gridSpan="6">
                  <a:txBody>
                    <a:bodyPr/>
                    <a:lstStyle/>
                    <a:p>
                      <a:pPr>
                        <a:spcAft>
                          <a:spcPts val="0"/>
                        </a:spcAft>
                      </a:pPr>
                      <a:r>
                        <a:rPr lang="en-US" sz="800" dirty="0">
                          <a:latin typeface="Times New Roman"/>
                          <a:ea typeface="Times New Roman"/>
                          <a:cs typeface="Times New Roman"/>
                        </a:rPr>
                        <a:t>4.</a:t>
                      </a:r>
                      <a:endParaRPr lang="hr-HR" sz="8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184486">
                <a:tc gridSpan="6">
                  <a:txBody>
                    <a:bodyPr/>
                    <a:lstStyle/>
                    <a:p>
                      <a:pPr>
                        <a:spcAft>
                          <a:spcPts val="0"/>
                        </a:spcAft>
                      </a:pPr>
                      <a:r>
                        <a:rPr lang="sr-Cyrl-CS" sz="800" b="1" dirty="0">
                          <a:latin typeface="Times New Roman"/>
                          <a:ea typeface="Times New Roman"/>
                          <a:cs typeface="Times New Roman"/>
                        </a:rPr>
                        <a:t>PROCJENA BUD</a:t>
                      </a:r>
                      <a:r>
                        <a:rPr lang="hr-HR" sz="800" b="1" dirty="0">
                          <a:latin typeface="Times New Roman"/>
                          <a:ea typeface="Times New Roman"/>
                          <a:cs typeface="Times New Roman"/>
                        </a:rPr>
                        <a:t>Ž</a:t>
                      </a:r>
                      <a:r>
                        <a:rPr lang="sr-Cyrl-CS" sz="800" b="1" dirty="0">
                          <a:latin typeface="Times New Roman"/>
                          <a:ea typeface="Times New Roman"/>
                          <a:cs typeface="Times New Roman"/>
                        </a:rPr>
                        <a:t>ETA ZA PROJEKAT</a:t>
                      </a:r>
                      <a:r>
                        <a:rPr lang="sr-Cyrl-CS" sz="800" dirty="0">
                          <a:latin typeface="Times New Roman"/>
                          <a:ea typeface="Times New Roman"/>
                          <a:cs typeface="Times New Roman"/>
                        </a:rPr>
                        <a:t> (neobavezno)</a:t>
                      </a:r>
                      <a:r>
                        <a:rPr lang="hr-HR" sz="800" dirty="0">
                          <a:latin typeface="Times New Roman"/>
                          <a:ea typeface="Times New Roman"/>
                          <a:cs typeface="Times New Roman"/>
                        </a:rPr>
                        <a:t>  350.000,00 KM</a:t>
                      </a: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274758">
                <a:tc gridSpan="4">
                  <a:txBody>
                    <a:bodyPr/>
                    <a:lstStyle/>
                    <a:p>
                      <a:pPr>
                        <a:spcAft>
                          <a:spcPts val="0"/>
                        </a:spcAft>
                      </a:pPr>
                      <a:r>
                        <a:rPr lang="sr-Cyrl-CS" sz="800" b="1">
                          <a:latin typeface="Times New Roman"/>
                          <a:ea typeface="Times New Roman"/>
                          <a:cs typeface="Times New Roman"/>
                        </a:rPr>
                        <a:t>Potpis podnosioca prijedloga:</a:t>
                      </a:r>
                      <a:endParaRPr lang="hr-HR" sz="800">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a:txBody>
                    <a:bodyPr/>
                    <a:lstStyle/>
                    <a:p>
                      <a:pPr>
                        <a:spcAft>
                          <a:spcPts val="0"/>
                        </a:spcAft>
                      </a:pPr>
                      <a:r>
                        <a:rPr lang="sr-Cyrl-CS" sz="800" b="1" dirty="0">
                          <a:latin typeface="Times New Roman"/>
                          <a:ea typeface="Times New Roman"/>
                          <a:cs typeface="Times New Roman"/>
                        </a:rPr>
                        <a:t>Telefon:</a:t>
                      </a:r>
                      <a:endParaRPr lang="hr-HR" sz="800" dirty="0">
                        <a:latin typeface="Times New Roman"/>
                        <a:ea typeface="Times New Roman"/>
                        <a:cs typeface="Times New Roman"/>
                      </a:endParaRPr>
                    </a:p>
                  </a:txBody>
                  <a:tcPr marL="68580" marR="68580" marT="0" marB="0"/>
                </a:tc>
                <a:tc>
                  <a:txBody>
                    <a:bodyPr/>
                    <a:lstStyle/>
                    <a:p>
                      <a:pPr>
                        <a:spcAft>
                          <a:spcPts val="0"/>
                        </a:spcAft>
                      </a:pPr>
                      <a:r>
                        <a:rPr lang="sr-Cyrl-CS" sz="800" b="1">
                          <a:latin typeface="Times New Roman"/>
                          <a:ea typeface="Times New Roman"/>
                          <a:cs typeface="Times New Roman"/>
                        </a:rPr>
                        <a:t>Datum:</a:t>
                      </a:r>
                      <a:endParaRPr lang="hr-HR" sz="800">
                        <a:latin typeface="Times New Roman"/>
                        <a:ea typeface="Times New Roman"/>
                        <a:cs typeface="Times New Roman"/>
                      </a:endParaRPr>
                    </a:p>
                  </a:txBody>
                  <a:tcPr marL="68580" marR="68580" marT="0" marB="0"/>
                </a:tc>
              </a:tr>
              <a:tr h="284346">
                <a:tc gridSpan="4">
                  <a:txBody>
                    <a:bodyPr/>
                    <a:lstStyle/>
                    <a:p>
                      <a:pPr>
                        <a:spcAft>
                          <a:spcPts val="0"/>
                        </a:spcAft>
                      </a:pPr>
                      <a:endParaRPr lang="hr-HR" sz="800" dirty="0">
                        <a:latin typeface="Times New Roman"/>
                        <a:ea typeface="Times New Roman"/>
                        <a:cs typeface="Times New Roman"/>
                      </a:endParaRPr>
                    </a:p>
                    <a:p>
                      <a:pPr>
                        <a:spcAft>
                          <a:spcPts val="0"/>
                        </a:spcAft>
                      </a:pPr>
                      <a:r>
                        <a:rPr lang="hr-HR" sz="800" b="1" dirty="0">
                          <a:solidFill>
                            <a:srgbClr val="FF0000"/>
                          </a:solidFill>
                          <a:latin typeface="Times New Roman"/>
                          <a:ea typeface="Times New Roman"/>
                          <a:cs typeface="Times New Roman"/>
                        </a:rPr>
                        <a:t>Šef Službe:Šaković Senaida</a:t>
                      </a:r>
                      <a:endParaRPr lang="hr-HR" sz="800" dirty="0">
                        <a:solidFill>
                          <a:srgbClr val="FF0000"/>
                        </a:solidFill>
                        <a:latin typeface="Times New Roman"/>
                        <a:ea typeface="Times New Roman"/>
                        <a:cs typeface="Times New Roman"/>
                      </a:endParaRPr>
                    </a:p>
                  </a:txBody>
                  <a:tcPr marL="68580" marR="68580" marT="0" marB="0"/>
                </a:tc>
                <a:tc hMerge="1">
                  <a:txBody>
                    <a:bodyPr/>
                    <a:lstStyle/>
                    <a:p>
                      <a:endParaRPr lang="hr-HR"/>
                    </a:p>
                  </a:txBody>
                  <a:tcPr/>
                </a:tc>
                <a:tc hMerge="1">
                  <a:txBody>
                    <a:bodyPr/>
                    <a:lstStyle/>
                    <a:p>
                      <a:endParaRPr lang="hr-HR"/>
                    </a:p>
                  </a:txBody>
                  <a:tcPr/>
                </a:tc>
                <a:tc hMerge="1">
                  <a:txBody>
                    <a:bodyPr/>
                    <a:lstStyle/>
                    <a:p>
                      <a:endParaRPr lang="hr-HR"/>
                    </a:p>
                  </a:txBody>
                  <a:tcPr/>
                </a:tc>
                <a:tc>
                  <a:txBody>
                    <a:bodyPr/>
                    <a:lstStyle/>
                    <a:p>
                      <a:pPr>
                        <a:spcAft>
                          <a:spcPts val="0"/>
                        </a:spcAft>
                      </a:pPr>
                      <a:endParaRPr lang="hr-HR" sz="800" dirty="0">
                        <a:latin typeface="Times New Roman"/>
                        <a:ea typeface="Times New Roman"/>
                        <a:cs typeface="Times New Roman"/>
                      </a:endParaRPr>
                    </a:p>
                  </a:txBody>
                  <a:tcPr marL="68580" marR="68580" marT="0" marB="0"/>
                </a:tc>
                <a:tc>
                  <a:txBody>
                    <a:bodyPr/>
                    <a:lstStyle/>
                    <a:p>
                      <a:pPr>
                        <a:spcAft>
                          <a:spcPts val="0"/>
                        </a:spcAft>
                      </a:pPr>
                      <a:endParaRPr lang="hr-HR" sz="800" dirty="0">
                        <a:latin typeface="Times New Roman"/>
                        <a:ea typeface="Times New Roman"/>
                        <a:cs typeface="Times New Roman"/>
                      </a:endParaRPr>
                    </a:p>
                  </a:txBody>
                  <a:tcPr marL="68580" marR="68580" marT="0" marB="0"/>
                </a:tc>
              </a:tr>
            </a:tbl>
          </a:graphicData>
        </a:graphic>
      </p:graphicFrame>
    </p:spTree>
  </p:cSld>
  <p:clrMapOvr>
    <a:masterClrMapping/>
  </p:clrMapOvr>
  <p:transition advTm="16084">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179517" y="260351"/>
          <a:ext cx="8784978" cy="6116061"/>
        </p:xfrm>
        <a:graphic>
          <a:graphicData uri="http://schemas.openxmlformats.org/drawingml/2006/table">
            <a:tbl>
              <a:tblPr firstRow="1" bandRow="1">
                <a:tableStyleId>{5C22544A-7EE6-4342-B048-85BDC9FD1C3A}</a:tableStyleId>
              </a:tblPr>
              <a:tblGrid>
                <a:gridCol w="585665"/>
                <a:gridCol w="585665"/>
                <a:gridCol w="585665"/>
                <a:gridCol w="585665"/>
                <a:gridCol w="585665"/>
                <a:gridCol w="585665"/>
                <a:gridCol w="585665"/>
                <a:gridCol w="585665"/>
                <a:gridCol w="292834"/>
                <a:gridCol w="292832"/>
                <a:gridCol w="585665"/>
                <a:gridCol w="585665"/>
                <a:gridCol w="423253"/>
                <a:gridCol w="748079"/>
                <a:gridCol w="585665"/>
                <a:gridCol w="585665"/>
              </a:tblGrid>
              <a:tr h="341757">
                <a:tc gridSpan="16">
                  <a:txBody>
                    <a:bodyPr/>
                    <a:lstStyle/>
                    <a:p>
                      <a:pPr algn="ctr">
                        <a:lnSpc>
                          <a:spcPct val="115000"/>
                        </a:lnSpc>
                        <a:spcAft>
                          <a:spcPts val="0"/>
                        </a:spcAft>
                      </a:pPr>
                      <a:r>
                        <a:rPr lang="bs-Latn-BA" sz="1000" b="1" dirty="0">
                          <a:latin typeface="Times New Roman"/>
                          <a:ea typeface="Times New Roman"/>
                          <a:cs typeface="Times New Roman"/>
                        </a:rPr>
                        <a:t>NAPOMENA: TREBA ISPUNITI SVE RUBRIKE.  NEPOTPUNI PRIJEDLOZI CE BITI VRAĆENI NA DOPUNU</a:t>
                      </a:r>
                      <a:endParaRPr lang="hr-HR" sz="1200" dirty="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388492">
                <a:tc gridSpan="4">
                  <a:txBody>
                    <a:bodyPr/>
                    <a:lstStyle/>
                    <a:p>
                      <a:pPr>
                        <a:lnSpc>
                          <a:spcPct val="115000"/>
                        </a:lnSpc>
                        <a:spcAft>
                          <a:spcPts val="0"/>
                        </a:spcAft>
                      </a:pPr>
                      <a:r>
                        <a:rPr lang="bs-Latn-BA" sz="1000" b="1">
                          <a:latin typeface="Times New Roman"/>
                          <a:ea typeface="Times New Roman"/>
                          <a:cs typeface="Times New Roman"/>
                        </a:rPr>
                        <a:t>ŠIFRA ILI KARAKTER PROJEKTA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gridSpan="8">
                  <a:txBody>
                    <a:bodyPr/>
                    <a:lstStyle/>
                    <a:p>
                      <a:pPr>
                        <a:lnSpc>
                          <a:spcPct val="115000"/>
                        </a:lnSpc>
                        <a:spcAft>
                          <a:spcPts val="0"/>
                        </a:spcAft>
                      </a:pPr>
                      <a:r>
                        <a:rPr lang="bs-Latn-BA" sz="1000">
                          <a:latin typeface="Times New Roman"/>
                          <a:ea typeface="Times New Roman"/>
                          <a:cs typeface="Times New Roman"/>
                        </a:rPr>
                        <a:t>putna, kanalizaciona infrastruktura, itd. -popunjava  Invest. komora opštine</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175260">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197168">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dirty="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dirty="0">
                        <a:latin typeface="Calibri"/>
                        <a:ea typeface="Times New Roman"/>
                        <a:cs typeface="Times New Roman"/>
                      </a:endParaRPr>
                    </a:p>
                  </a:txBody>
                  <a:tcPr marL="68580" marR="68580" marT="0" marB="0" anchor="ctr"/>
                </a:tc>
                <a:tc gridSpan="2">
                  <a:txBody>
                    <a:bodyPr/>
                    <a:lstStyle/>
                    <a:p>
                      <a:pPr>
                        <a:lnSpc>
                          <a:spcPct val="115000"/>
                        </a:lnSpc>
                      </a:pPr>
                      <a:endParaRPr lang="hr-HR" sz="1100">
                        <a:latin typeface="Calibri"/>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c gridSpan="2">
                  <a:txBody>
                    <a:bodyPr/>
                    <a:lstStyle/>
                    <a:p>
                      <a:pPr>
                        <a:lnSpc>
                          <a:spcPct val="115000"/>
                        </a:lnSpc>
                      </a:pPr>
                      <a:endParaRPr lang="hr-HR" sz="1100">
                        <a:latin typeface="Calibri"/>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pPr>
                      <a:endParaRPr lang="hr-HR" sz="1100">
                        <a:latin typeface="Calibri"/>
                        <a:ea typeface="Times New Roman"/>
                        <a:cs typeface="Times New Roman"/>
                      </a:endParaRPr>
                    </a:p>
                  </a:txBody>
                  <a:tcPr marL="68580" marR="68580" marT="0" marB="0" anchor="ctr"/>
                </a:tc>
                <a:tc>
                  <a:txBody>
                    <a:bodyPr/>
                    <a:lstStyle/>
                    <a:p>
                      <a:pPr>
                        <a:lnSpc>
                          <a:spcPct val="115000"/>
                        </a:lnSpc>
                      </a:pPr>
                      <a:endParaRPr lang="hr-HR" sz="1100">
                        <a:latin typeface="Calibri"/>
                        <a:ea typeface="Times New Roman"/>
                        <a:cs typeface="Times New Roman"/>
                      </a:endParaRPr>
                    </a:p>
                  </a:txBody>
                  <a:tcPr marL="68580" marR="68580" marT="0" marB="0" anchor="ctr"/>
                </a:tc>
              </a:tr>
              <a:tr h="343065">
                <a:tc gridSpan="4">
                  <a:txBody>
                    <a:bodyPr/>
                    <a:lstStyle/>
                    <a:p>
                      <a:pPr>
                        <a:lnSpc>
                          <a:spcPct val="115000"/>
                        </a:lnSpc>
                        <a:spcAft>
                          <a:spcPts val="0"/>
                        </a:spcAft>
                      </a:pPr>
                      <a:r>
                        <a:rPr lang="bs-Latn-BA" sz="1000" b="1">
                          <a:latin typeface="Times New Roman"/>
                          <a:ea typeface="Times New Roman"/>
                          <a:cs typeface="Times New Roman"/>
                        </a:rPr>
                        <a:t>MATERIJALNO-FINANSIJSKI PLAN</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gridSpan="4">
                  <a:txBody>
                    <a:bodyPr/>
                    <a:lstStyle/>
                    <a:p>
                      <a:pPr>
                        <a:lnSpc>
                          <a:spcPct val="115000"/>
                        </a:lnSpc>
                        <a:spcAft>
                          <a:spcPts val="0"/>
                        </a:spcAft>
                      </a:pPr>
                      <a:r>
                        <a:rPr lang="bs-Latn-BA" sz="1000">
                          <a:latin typeface="Times New Roman"/>
                          <a:ea typeface="Times New Roman"/>
                          <a:cs typeface="Times New Roman"/>
                        </a:rPr>
                        <a:t>(ispunjava: Investiciona komora u općini)</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531963">
                <a:tc>
                  <a:txBody>
                    <a:bodyPr/>
                    <a:lstStyle/>
                    <a:p>
                      <a:pPr algn="ctr">
                        <a:lnSpc>
                          <a:spcPct val="115000"/>
                        </a:lnSpc>
                        <a:spcAft>
                          <a:spcPts val="0"/>
                        </a:spcAft>
                      </a:pPr>
                      <a:r>
                        <a:rPr lang="bs-Latn-BA" sz="1000" b="1">
                          <a:latin typeface="Times New Roman"/>
                          <a:ea typeface="Times New Roman"/>
                          <a:cs typeface="Times New Roman"/>
                        </a:rPr>
                        <a:t>god. </a:t>
                      </a:r>
                      <a:endParaRPr lang="hr-HR" sz="1200">
                        <a:latin typeface="Times New Roman"/>
                        <a:ea typeface="Times New Roman"/>
                        <a:cs typeface="Times New Roman"/>
                      </a:endParaRPr>
                    </a:p>
                  </a:txBody>
                  <a:tcPr marL="68580" marR="68580" marT="0" marB="0" anchor="ctr"/>
                </a:tc>
                <a:tc gridSpan="10">
                  <a:txBody>
                    <a:bodyPr/>
                    <a:lstStyle/>
                    <a:p>
                      <a:pPr algn="ctr">
                        <a:lnSpc>
                          <a:spcPct val="115000"/>
                        </a:lnSpc>
                        <a:spcAft>
                          <a:spcPts val="0"/>
                        </a:spcAft>
                      </a:pPr>
                      <a:r>
                        <a:rPr lang="bs-Latn-BA" sz="1000" b="1">
                          <a:latin typeface="Times New Roman"/>
                          <a:ea typeface="Times New Roman"/>
                          <a:cs typeface="Times New Roman"/>
                        </a:rPr>
                        <a:t>      Stvarni obim - opis investicionog procesa                                                                                  </a:t>
                      </a:r>
                      <a:r>
                        <a:rPr lang="bs-Latn-BA" sz="1000">
                          <a:latin typeface="Times New Roman"/>
                          <a:ea typeface="Times New Roman"/>
                          <a:cs typeface="Times New Roman"/>
                        </a:rPr>
                        <a:t>(rok bud`eta, licitacija, projekat, realizacija)</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gridSpan="3">
                  <a:txBody>
                    <a:bodyPr/>
                    <a:lstStyle/>
                    <a:p>
                      <a:pPr algn="just">
                        <a:lnSpc>
                          <a:spcPct val="115000"/>
                        </a:lnSpc>
                        <a:spcAft>
                          <a:spcPts val="0"/>
                        </a:spcAft>
                      </a:pPr>
                      <a:r>
                        <a:rPr lang="bs-Latn-BA" sz="1000" b="1">
                          <a:latin typeface="Times New Roman"/>
                          <a:ea typeface="Times New Roman"/>
                          <a:cs typeface="Times New Roman"/>
                        </a:rPr>
                        <a:t>Ukupna visina ulaganja(u hiljadama KM)</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gridSpan="2">
                  <a:txBody>
                    <a:bodyPr/>
                    <a:lstStyle/>
                    <a:p>
                      <a:pPr algn="just">
                        <a:lnSpc>
                          <a:spcPct val="115000"/>
                        </a:lnSpc>
                        <a:spcAft>
                          <a:spcPts val="0"/>
                        </a:spcAft>
                      </a:pPr>
                      <a:r>
                        <a:rPr lang="bs-Latn-BA" sz="1000" b="1">
                          <a:latin typeface="Times New Roman"/>
                          <a:ea typeface="Times New Roman"/>
                          <a:cs typeface="Times New Roman"/>
                        </a:rPr>
                        <a:t>Podjela sredstava: opštinska   -  ostala u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r>
              <a:tr h="175260">
                <a:tc>
                  <a:txBody>
                    <a:bodyPr/>
                    <a:lstStyle/>
                    <a:p>
                      <a:pPr algn="ctr">
                        <a:lnSpc>
                          <a:spcPct val="115000"/>
                        </a:lnSpc>
                        <a:spcAft>
                          <a:spcPts val="0"/>
                        </a:spcAft>
                      </a:pPr>
                      <a:r>
                        <a:rPr lang="bs-Latn-BA" sz="1000">
                          <a:latin typeface="Times New Roman"/>
                          <a:ea typeface="Times New Roman"/>
                          <a:cs typeface="Times New Roman"/>
                        </a:rPr>
                        <a:t>2009</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solidFill>
                            <a:srgbClr val="FF0000"/>
                          </a:solidFill>
                          <a:latin typeface="Times New Roman"/>
                          <a:ea typeface="Times New Roman"/>
                          <a:cs typeface="Times New Roman"/>
                        </a:rPr>
                        <a:t> </a:t>
                      </a:r>
                      <a:r>
                        <a:rPr lang="bs-Latn-BA" sz="1000" baseline="0" dirty="0" smtClean="0">
                          <a:solidFill>
                            <a:srgbClr val="FF0000"/>
                          </a:solidFill>
                          <a:latin typeface="Times New Roman"/>
                          <a:ea typeface="Times New Roman"/>
                          <a:cs typeface="Times New Roman"/>
                        </a:rPr>
                        <a:t>300</a:t>
                      </a:r>
                      <a:endParaRPr lang="hr-HR" sz="1200" baseline="0" dirty="0">
                        <a:solidFill>
                          <a:srgbClr val="FF0000"/>
                        </a:solidFill>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dirty="0">
                          <a:solidFill>
                            <a:srgbClr val="FF0000"/>
                          </a:solidFill>
                          <a:latin typeface="Times New Roman"/>
                          <a:ea typeface="Times New Roman"/>
                          <a:cs typeface="Times New Roman"/>
                        </a:rPr>
                        <a:t> </a:t>
                      </a:r>
                      <a:endParaRPr lang="hr-HR" sz="1200" dirty="0">
                        <a:solidFill>
                          <a:srgbClr val="FF0000"/>
                        </a:solidFill>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a:solidFill>
                            <a:srgbClr val="FF0000"/>
                          </a:solidFill>
                          <a:latin typeface="Times New Roman"/>
                          <a:ea typeface="Times New Roman"/>
                          <a:cs typeface="Times New Roman"/>
                        </a:rPr>
                        <a:t> </a:t>
                      </a:r>
                      <a:r>
                        <a:rPr lang="bs-Latn-BA" sz="1000" dirty="0" smtClean="0">
                          <a:solidFill>
                            <a:srgbClr val="FF0000"/>
                          </a:solidFill>
                          <a:latin typeface="Times New Roman"/>
                          <a:ea typeface="Times New Roman"/>
                          <a:cs typeface="Times New Roman"/>
                        </a:rPr>
                        <a:t>50</a:t>
                      </a:r>
                      <a:endParaRPr lang="hr-HR" sz="1200" dirty="0">
                        <a:solidFill>
                          <a:srgbClr val="FF0000"/>
                        </a:solidFill>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smtClean="0">
                          <a:solidFill>
                            <a:srgbClr val="FF0000"/>
                          </a:solidFill>
                          <a:latin typeface="Times New Roman"/>
                          <a:ea typeface="Times New Roman"/>
                          <a:cs typeface="Times New Roman"/>
                        </a:rPr>
                        <a:t>50</a:t>
                      </a:r>
                      <a:r>
                        <a:rPr lang="bs-Latn-BA" sz="1000" dirty="0">
                          <a:solidFill>
                            <a:srgbClr val="FF0000"/>
                          </a:solidFill>
                          <a:latin typeface="Times New Roman"/>
                          <a:ea typeface="Times New Roman"/>
                          <a:cs typeface="Times New Roman"/>
                        </a:rPr>
                        <a:t> </a:t>
                      </a:r>
                      <a:endParaRPr lang="hr-HR" sz="1200" dirty="0">
                        <a:solidFill>
                          <a:srgbClr val="FF0000"/>
                        </a:solidFill>
                        <a:latin typeface="Times New Roman"/>
                        <a:ea typeface="Times New Roman"/>
                        <a:cs typeface="Times New Roman"/>
                      </a:endParaRPr>
                    </a:p>
                  </a:txBody>
                  <a:tcPr marL="68580" marR="68580" marT="0" marB="0" anchor="ctr"/>
                </a:tc>
              </a:tr>
              <a:tr h="175260">
                <a:tc>
                  <a:txBody>
                    <a:bodyPr/>
                    <a:lstStyle/>
                    <a:p>
                      <a:pPr algn="ctr">
                        <a:lnSpc>
                          <a:spcPct val="115000"/>
                        </a:lnSpc>
                        <a:spcAft>
                          <a:spcPts val="0"/>
                        </a:spcAft>
                      </a:pPr>
                      <a:r>
                        <a:rPr lang="bs-Latn-BA" sz="1000">
                          <a:latin typeface="Times New Roman"/>
                          <a:ea typeface="Times New Roman"/>
                          <a:cs typeface="Times New Roman"/>
                        </a:rPr>
                        <a:t>2010</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solidFill>
                            <a:srgbClr val="FF0000"/>
                          </a:solidFill>
                          <a:latin typeface="Times New Roman"/>
                          <a:ea typeface="Times New Roman"/>
                          <a:cs typeface="Times New Roman"/>
                        </a:rPr>
                        <a:t> </a:t>
                      </a:r>
                      <a:endParaRPr lang="hr-HR" sz="1200" baseline="0" dirty="0">
                        <a:solidFill>
                          <a:srgbClr val="FF0000"/>
                        </a:solidFill>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solidFill>
                            <a:srgbClr val="FF0000"/>
                          </a:solidFill>
                          <a:latin typeface="Times New Roman"/>
                          <a:ea typeface="Times New Roman"/>
                          <a:cs typeface="Times New Roman"/>
                        </a:rPr>
                        <a:t> </a:t>
                      </a:r>
                      <a:endParaRPr lang="hr-HR" sz="1200">
                        <a:solidFill>
                          <a:srgbClr val="FF0000"/>
                        </a:solidFill>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solidFill>
                            <a:srgbClr val="FF0000"/>
                          </a:solidFill>
                          <a:latin typeface="Times New Roman"/>
                          <a:ea typeface="Times New Roman"/>
                          <a:cs typeface="Times New Roman"/>
                        </a:rPr>
                        <a:t> </a:t>
                      </a:r>
                      <a:endParaRPr lang="hr-HR" sz="1200">
                        <a:solidFill>
                          <a:srgbClr val="FF0000"/>
                        </a:solidFill>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a:solidFill>
                            <a:srgbClr val="FF0000"/>
                          </a:solidFill>
                          <a:latin typeface="Times New Roman"/>
                          <a:ea typeface="Times New Roman"/>
                          <a:cs typeface="Times New Roman"/>
                        </a:rPr>
                        <a:t> </a:t>
                      </a:r>
                      <a:endParaRPr lang="hr-HR" sz="1200" dirty="0">
                        <a:solidFill>
                          <a:srgbClr val="FF0000"/>
                        </a:solidFill>
                        <a:latin typeface="Times New Roman"/>
                        <a:ea typeface="Times New Roman"/>
                        <a:cs typeface="Times New Roman"/>
                      </a:endParaRPr>
                    </a:p>
                  </a:txBody>
                  <a:tcPr marL="68580" marR="68580" marT="0" marB="0" anchor="ctr"/>
                </a:tc>
              </a:tr>
              <a:tr h="175260">
                <a:tc>
                  <a:txBody>
                    <a:bodyPr/>
                    <a:lstStyle/>
                    <a:p>
                      <a:pPr algn="ctr">
                        <a:lnSpc>
                          <a:spcPct val="115000"/>
                        </a:lnSpc>
                        <a:spcAft>
                          <a:spcPts val="0"/>
                        </a:spcAft>
                      </a:pPr>
                      <a:r>
                        <a:rPr lang="bs-Latn-BA" sz="1000">
                          <a:latin typeface="Times New Roman"/>
                          <a:ea typeface="Times New Roman"/>
                          <a:cs typeface="Times New Roman"/>
                        </a:rPr>
                        <a:t>2011</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175260">
                <a:tc>
                  <a:txBody>
                    <a:bodyPr/>
                    <a:lstStyle/>
                    <a:p>
                      <a:pPr algn="ctr">
                        <a:lnSpc>
                          <a:spcPct val="115000"/>
                        </a:lnSpc>
                        <a:spcAft>
                          <a:spcPts val="0"/>
                        </a:spcAft>
                      </a:pPr>
                      <a:r>
                        <a:rPr lang="bs-Latn-BA" sz="1000">
                          <a:latin typeface="Times New Roman"/>
                          <a:ea typeface="Times New Roman"/>
                          <a:cs typeface="Times New Roman"/>
                        </a:rPr>
                        <a:t>2012</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175260">
                <a:tc>
                  <a:txBody>
                    <a:bodyPr/>
                    <a:lstStyle/>
                    <a:p>
                      <a:pPr algn="ctr">
                        <a:lnSpc>
                          <a:spcPct val="115000"/>
                        </a:lnSpc>
                        <a:spcAft>
                          <a:spcPts val="0"/>
                        </a:spcAft>
                      </a:pPr>
                      <a:r>
                        <a:rPr lang="bs-Latn-BA" sz="1000">
                          <a:latin typeface="Times New Roman"/>
                          <a:ea typeface="Times New Roman"/>
                          <a:cs typeface="Times New Roman"/>
                        </a:rPr>
                        <a:t>2013</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175260">
                <a:tc>
                  <a:txBody>
                    <a:bodyPr/>
                    <a:lstStyle/>
                    <a:p>
                      <a:pPr algn="ctr">
                        <a:lnSpc>
                          <a:spcPct val="115000"/>
                        </a:lnSpc>
                        <a:spcAft>
                          <a:spcPts val="0"/>
                        </a:spcAft>
                      </a:pPr>
                      <a:r>
                        <a:rPr lang="bs-Latn-BA" sz="1000">
                          <a:latin typeface="Times New Roman"/>
                          <a:ea typeface="Times New Roman"/>
                          <a:cs typeface="Times New Roman"/>
                        </a:rPr>
                        <a:t>2014</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175260">
                <a:tc>
                  <a:txBody>
                    <a:bodyPr/>
                    <a:lstStyle/>
                    <a:p>
                      <a:pPr algn="ctr">
                        <a:lnSpc>
                          <a:spcPct val="115000"/>
                        </a:lnSpc>
                        <a:spcAft>
                          <a:spcPts val="0"/>
                        </a:spcAft>
                      </a:pPr>
                      <a:r>
                        <a:rPr lang="bs-Latn-BA" sz="1000">
                          <a:latin typeface="Times New Roman"/>
                          <a:ea typeface="Times New Roman"/>
                          <a:cs typeface="Times New Roman"/>
                        </a:rPr>
                        <a:t>2015</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341757">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pPr>
                      <a:endParaRPr lang="hr-HR" sz="1100">
                        <a:latin typeface="Calibri"/>
                        <a:ea typeface="Times New Roman"/>
                        <a:cs typeface="Times New Roman"/>
                      </a:endParaRPr>
                    </a:p>
                  </a:txBody>
                  <a:tcPr marL="68580" marR="68580" marT="0" marB="0" anchor="b"/>
                </a:tc>
                <a:tc>
                  <a:txBody>
                    <a:bodyPr/>
                    <a:lstStyle/>
                    <a:p>
                      <a:pPr>
                        <a:lnSpc>
                          <a:spcPct val="115000"/>
                        </a:lnSpc>
                      </a:pPr>
                      <a:endParaRPr lang="hr-HR" sz="1100">
                        <a:latin typeface="Calibri"/>
                        <a:ea typeface="Times New Roman"/>
                        <a:cs typeface="Times New Roman"/>
                      </a:endParaRPr>
                    </a:p>
                  </a:txBody>
                  <a:tcPr marL="68580" marR="68580" marT="0" marB="0" anchor="b"/>
                </a:tc>
                <a:tc>
                  <a:txBody>
                    <a:bodyPr/>
                    <a:lstStyle/>
                    <a:p>
                      <a:pPr>
                        <a:lnSpc>
                          <a:spcPct val="115000"/>
                        </a:lnSpc>
                      </a:pPr>
                      <a:endParaRPr lang="hr-HR" sz="1100">
                        <a:latin typeface="Calibri"/>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5">
                  <a:txBody>
                    <a:bodyPr/>
                    <a:lstStyle/>
                    <a:p>
                      <a:pPr>
                        <a:lnSpc>
                          <a:spcPct val="115000"/>
                        </a:lnSpc>
                        <a:spcAft>
                          <a:spcPts val="0"/>
                        </a:spcAft>
                      </a:pPr>
                      <a:r>
                        <a:rPr lang="bs-Latn-BA" sz="1000" dirty="0">
                          <a:latin typeface="Times New Roman"/>
                          <a:ea typeface="Times New Roman"/>
                          <a:cs typeface="Times New Roman"/>
                        </a:rPr>
                        <a:t>Ukupni troškovi investicionog projekta:</a:t>
                      </a:r>
                      <a:endParaRPr lang="hr-HR" sz="1200" dirty="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pPr>
                        <a:lnSpc>
                          <a:spcPct val="115000"/>
                        </a:lnSpc>
                      </a:pPr>
                      <a:endParaRPr lang="hr-HR" sz="1100" dirty="0">
                        <a:latin typeface="Calibri"/>
                        <a:ea typeface="Times New Roman"/>
                        <a:cs typeface="Times New Roman"/>
                      </a:endParaRPr>
                    </a:p>
                  </a:txBody>
                  <a:tcPr marL="68580" marR="68580" marT="0" marB="0" anchor="b"/>
                </a:tc>
                <a:tc gridSpan="2">
                  <a:txBody>
                    <a:bodyPr/>
                    <a:lstStyle/>
                    <a:p>
                      <a:pPr>
                        <a:lnSpc>
                          <a:spcPct val="115000"/>
                        </a:lnSpc>
                        <a:spcAft>
                          <a:spcPts val="0"/>
                        </a:spcAft>
                      </a:pPr>
                      <a:r>
                        <a:rPr lang="bs-Latn-BA" sz="1000" baseline="0" dirty="0">
                          <a:solidFill>
                            <a:srgbClr val="FF0000"/>
                          </a:solidFill>
                          <a:latin typeface="Times New Roman"/>
                          <a:ea typeface="Times New Roman"/>
                          <a:cs typeface="Times New Roman"/>
                        </a:rPr>
                        <a:t> </a:t>
                      </a:r>
                      <a:r>
                        <a:rPr lang="bs-Latn-BA" sz="1000" baseline="0" dirty="0" smtClean="0">
                          <a:solidFill>
                            <a:srgbClr val="FF0000"/>
                          </a:solidFill>
                          <a:latin typeface="Times New Roman"/>
                          <a:ea typeface="Times New Roman"/>
                          <a:cs typeface="Times New Roman"/>
                        </a:rPr>
                        <a:t>300</a:t>
                      </a:r>
                      <a:endParaRPr lang="hr-HR" sz="1200" baseline="0" dirty="0">
                        <a:solidFill>
                          <a:srgbClr val="FF0000"/>
                        </a:solidFill>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dirty="0">
                          <a:solidFill>
                            <a:srgbClr val="FF0000"/>
                          </a:solidFill>
                          <a:latin typeface="Times New Roman"/>
                          <a:ea typeface="Times New Roman"/>
                          <a:cs typeface="Times New Roman"/>
                        </a:rPr>
                        <a:t> </a:t>
                      </a:r>
                      <a:endParaRPr lang="hr-HR" sz="1200" dirty="0">
                        <a:solidFill>
                          <a:srgbClr val="FF0000"/>
                        </a:solidFill>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smtClean="0">
                          <a:solidFill>
                            <a:srgbClr val="FF0000"/>
                          </a:solidFill>
                          <a:latin typeface="Times New Roman"/>
                          <a:ea typeface="Times New Roman"/>
                          <a:cs typeface="Times New Roman"/>
                        </a:rPr>
                        <a:t>50</a:t>
                      </a:r>
                      <a:r>
                        <a:rPr lang="bs-Latn-BA" sz="1000" dirty="0">
                          <a:solidFill>
                            <a:srgbClr val="FF0000"/>
                          </a:solidFill>
                          <a:latin typeface="Times New Roman"/>
                          <a:ea typeface="Times New Roman"/>
                          <a:cs typeface="Times New Roman"/>
                        </a:rPr>
                        <a:t> </a:t>
                      </a:r>
                      <a:endParaRPr lang="hr-HR" sz="1200" dirty="0">
                        <a:solidFill>
                          <a:srgbClr val="FF0000"/>
                        </a:solidFill>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smtClean="0">
                          <a:solidFill>
                            <a:srgbClr val="FF0000"/>
                          </a:solidFill>
                          <a:latin typeface="Times New Roman"/>
                          <a:ea typeface="Times New Roman"/>
                          <a:cs typeface="Times New Roman"/>
                        </a:rPr>
                        <a:t>50</a:t>
                      </a:r>
                      <a:r>
                        <a:rPr lang="bs-Latn-BA" sz="1000" dirty="0">
                          <a:solidFill>
                            <a:srgbClr val="FF0000"/>
                          </a:solidFill>
                          <a:latin typeface="Times New Roman"/>
                          <a:ea typeface="Times New Roman"/>
                          <a:cs typeface="Times New Roman"/>
                        </a:rPr>
                        <a:t> </a:t>
                      </a:r>
                      <a:endParaRPr lang="hr-HR" sz="1200" dirty="0">
                        <a:solidFill>
                          <a:srgbClr val="FF0000"/>
                        </a:solidFill>
                        <a:latin typeface="Times New Roman"/>
                        <a:ea typeface="Times New Roman"/>
                        <a:cs typeface="Times New Roman"/>
                      </a:endParaRPr>
                    </a:p>
                  </a:txBody>
                  <a:tcPr marL="68580" marR="68580" marT="0" marB="0" anchor="ctr"/>
                </a:tc>
              </a:tr>
              <a:tr h="260223">
                <a:tc gridSpan="7">
                  <a:txBody>
                    <a:bodyPr/>
                    <a:lstStyle/>
                    <a:p>
                      <a:pPr>
                        <a:lnSpc>
                          <a:spcPct val="115000"/>
                        </a:lnSpc>
                        <a:spcAft>
                          <a:spcPts val="0"/>
                        </a:spcAft>
                      </a:pPr>
                      <a:r>
                        <a:rPr lang="bs-Latn-BA" sz="1000" b="1" dirty="0">
                          <a:latin typeface="Times New Roman"/>
                          <a:ea typeface="Times New Roman"/>
                          <a:cs typeface="Times New Roman"/>
                        </a:rPr>
                        <a:t>EFEKAT REALIZACIJE PLANA NA </a:t>
                      </a:r>
                      <a:r>
                        <a:rPr lang="bs-Latn-BA" sz="1000" b="1" dirty="0" smtClean="0">
                          <a:latin typeface="Times New Roman"/>
                          <a:ea typeface="Times New Roman"/>
                          <a:cs typeface="Times New Roman"/>
                        </a:rPr>
                        <a:t>BUDUĆE</a:t>
                      </a:r>
                      <a:r>
                        <a:rPr lang="bs-Latn-BA" sz="1000" b="1" baseline="0" dirty="0" smtClean="0">
                          <a:latin typeface="Times New Roman"/>
                          <a:ea typeface="Times New Roman"/>
                          <a:cs typeface="Times New Roman"/>
                        </a:rPr>
                        <a:t> </a:t>
                      </a:r>
                      <a:r>
                        <a:rPr lang="bs-Latn-BA" sz="1000" b="1" dirty="0" smtClean="0">
                          <a:latin typeface="Times New Roman"/>
                          <a:ea typeface="Times New Roman"/>
                          <a:cs typeface="Times New Roman"/>
                        </a:rPr>
                        <a:t>BUDŽETE</a:t>
                      </a:r>
                      <a:endParaRPr lang="hr-HR" sz="1200" dirty="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228600">
                <a:tc gridSpan="2">
                  <a:txBody>
                    <a:bodyPr/>
                    <a:lstStyle/>
                    <a:p>
                      <a:pPr>
                        <a:lnSpc>
                          <a:spcPct val="115000"/>
                        </a:lnSpc>
                        <a:spcAft>
                          <a:spcPts val="0"/>
                        </a:spcAft>
                      </a:pPr>
                      <a:r>
                        <a:rPr lang="bs-Latn-BA" sz="1000">
                          <a:latin typeface="Times New Roman"/>
                          <a:ea typeface="Times New Roman"/>
                          <a:cs typeface="Times New Roman"/>
                        </a:rPr>
                        <a:t>Dodatni efekti:</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3">
                  <a:txBody>
                    <a:bodyPr/>
                    <a:lstStyle/>
                    <a:p>
                      <a:pPr>
                        <a:lnSpc>
                          <a:spcPct val="115000"/>
                        </a:lnSpc>
                        <a:spcAft>
                          <a:spcPts val="0"/>
                        </a:spcAft>
                      </a:pPr>
                      <a:r>
                        <a:rPr lang="bs-Latn-BA" sz="1000" dirty="0" smtClean="0">
                          <a:latin typeface="Times New Roman"/>
                          <a:ea typeface="Times New Roman"/>
                          <a:cs typeface="Times New Roman"/>
                        </a:rPr>
                        <a:t>Naknani  izdaci</a:t>
                      </a:r>
                      <a:endParaRPr lang="hr-HR" sz="1200" dirty="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aseline="0" dirty="0">
                          <a:latin typeface="Times New Roman"/>
                          <a:ea typeface="Times New Roman"/>
                          <a:cs typeface="Times New Roman"/>
                        </a:rPr>
                        <a:t> </a:t>
                      </a:r>
                      <a:endParaRPr lang="hr-HR" sz="1200" baseline="0" dirty="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268692">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dirty="0">
                          <a:latin typeface="Times New Roman"/>
                          <a:ea typeface="Times New Roman"/>
                          <a:cs typeface="Times New Roman"/>
                        </a:rPr>
                        <a:t> </a:t>
                      </a:r>
                      <a:r>
                        <a:rPr lang="bs-Latn-BA" sz="1000" b="1" dirty="0" smtClean="0">
                          <a:latin typeface="Times New Roman"/>
                          <a:ea typeface="Times New Roman"/>
                          <a:cs typeface="Times New Roman"/>
                        </a:rPr>
                        <a:t>Br</a:t>
                      </a:r>
                      <a:r>
                        <a:rPr lang="bs-Latn-BA" sz="1000" b="1" dirty="0">
                          <a:latin typeface="Times New Roman"/>
                          <a:ea typeface="Times New Roman"/>
                          <a:cs typeface="Times New Roman"/>
                        </a:rPr>
                        <a:t>. Prioriteta</a:t>
                      </a:r>
                      <a:endParaRPr lang="hr-HR" sz="1200" b="1" dirty="0">
                        <a:latin typeface="Times New Roman"/>
                        <a:ea typeface="Times New Roman"/>
                        <a:cs typeface="Times New Roman"/>
                      </a:endParaRPr>
                    </a:p>
                  </a:txBody>
                  <a:tcPr marL="68580" marR="68580" marT="0" marB="0" anchor="b"/>
                </a:tc>
                <a:tc hMerge="1">
                  <a:txBody>
                    <a:bodyPr/>
                    <a:lstStyle/>
                    <a:p>
                      <a:pPr algn="ctr">
                        <a:lnSpc>
                          <a:spcPct val="115000"/>
                        </a:lnSpc>
                        <a:spcAft>
                          <a:spcPts val="0"/>
                        </a:spcAft>
                      </a:pPr>
                      <a:endParaRPr lang="hr-HR" sz="1200" b="1" dirty="0">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a:latin typeface="Times New Roman"/>
                          <a:ea typeface="Times New Roman"/>
                          <a:cs typeface="Times New Roman"/>
                        </a:rPr>
                        <a:t>1</a:t>
                      </a:r>
                      <a:endParaRPr lang="hr-HR" sz="1200">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a:latin typeface="Times New Roman"/>
                          <a:ea typeface="Times New Roman"/>
                          <a:cs typeface="Times New Roman"/>
                        </a:rPr>
                        <a:t>2</a:t>
                      </a:r>
                      <a:endParaRPr lang="hr-HR" sz="1200">
                        <a:latin typeface="Times New Roman"/>
                        <a:ea typeface="Times New Roman"/>
                        <a:cs typeface="Times New Roman"/>
                      </a:endParaRPr>
                    </a:p>
                  </a:txBody>
                  <a:tcPr marL="68580" marR="68580" marT="0" marB="0" anchor="b"/>
                </a:tc>
                <a:tc gridSpan="2">
                  <a:txBody>
                    <a:bodyPr/>
                    <a:lstStyle/>
                    <a:p>
                      <a:pPr algn="ctr">
                        <a:lnSpc>
                          <a:spcPct val="115000"/>
                        </a:lnSpc>
                        <a:spcAft>
                          <a:spcPts val="0"/>
                        </a:spcAft>
                      </a:pPr>
                      <a:r>
                        <a:rPr lang="bs-Latn-BA" sz="1000" b="1">
                          <a:latin typeface="Times New Roman"/>
                          <a:ea typeface="Times New Roman"/>
                          <a:cs typeface="Times New Roman"/>
                        </a:rPr>
                        <a:t>3</a:t>
                      </a:r>
                      <a:endParaRPr lang="hr-HR" sz="120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b="1">
                          <a:latin typeface="Times New Roman"/>
                          <a:ea typeface="Times New Roman"/>
                          <a:cs typeface="Times New Roman"/>
                        </a:rPr>
                        <a:t>4</a:t>
                      </a:r>
                      <a:endParaRPr lang="hr-HR" sz="1200">
                        <a:latin typeface="Times New Roman"/>
                        <a:ea typeface="Times New Roman"/>
                        <a:cs typeface="Times New Roman"/>
                      </a:endParaRPr>
                    </a:p>
                  </a:txBody>
                  <a:tcPr marL="68580" marR="68580" marT="0" marB="0" anchor="b"/>
                </a:tc>
                <a:tc gridSpan="2">
                  <a:txBody>
                    <a:bodyPr/>
                    <a:lstStyle/>
                    <a:p>
                      <a:pPr algn="ctr">
                        <a:lnSpc>
                          <a:spcPct val="115000"/>
                        </a:lnSpc>
                        <a:spcAft>
                          <a:spcPts val="0"/>
                        </a:spcAft>
                      </a:pPr>
                      <a:r>
                        <a:rPr lang="bs-Latn-BA" sz="1000" b="1" baseline="0" dirty="0">
                          <a:latin typeface="Times New Roman"/>
                          <a:ea typeface="Times New Roman"/>
                          <a:cs typeface="Times New Roman"/>
                        </a:rPr>
                        <a:t>5</a:t>
                      </a:r>
                      <a:endParaRPr lang="hr-HR" sz="1200" baseline="0" dirty="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b="1">
                          <a:latin typeface="Times New Roman"/>
                          <a:ea typeface="Times New Roman"/>
                          <a:cs typeface="Times New Roman"/>
                        </a:rPr>
                        <a:t>6</a:t>
                      </a:r>
                      <a:endParaRPr lang="hr-HR" sz="1200">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a:latin typeface="Times New Roman"/>
                          <a:ea typeface="Times New Roman"/>
                          <a:cs typeface="Times New Roman"/>
                        </a:rPr>
                        <a:t>7</a:t>
                      </a:r>
                      <a:endParaRPr lang="hr-HR" sz="1200">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a:latin typeface="Times New Roman"/>
                          <a:ea typeface="Times New Roman"/>
                          <a:cs typeface="Times New Roman"/>
                        </a:rPr>
                        <a:t>8</a:t>
                      </a:r>
                      <a:endParaRPr lang="hr-HR" sz="1200">
                        <a:latin typeface="Times New Roman"/>
                        <a:ea typeface="Times New Roman"/>
                        <a:cs typeface="Times New Roman"/>
                      </a:endParaRPr>
                    </a:p>
                  </a:txBody>
                  <a:tcPr marL="68580" marR="68580" marT="0" marB="0" anchor="b"/>
                </a:tc>
              </a:tr>
              <a:tr h="236452">
                <a:tc gridSpan="3">
                  <a:txBody>
                    <a:bodyPr/>
                    <a:lstStyle/>
                    <a:p>
                      <a:pPr>
                        <a:lnSpc>
                          <a:spcPct val="115000"/>
                        </a:lnSpc>
                        <a:spcAft>
                          <a:spcPts val="0"/>
                        </a:spcAft>
                      </a:pPr>
                      <a:r>
                        <a:rPr lang="bs-Latn-BA" sz="1000" b="1">
                          <a:latin typeface="Times New Roman"/>
                          <a:ea typeface="Times New Roman"/>
                          <a:cs typeface="Times New Roman"/>
                        </a:rPr>
                        <a:t>BODOVI ZA PRIORITETE</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gridSpan="2">
                  <a:txBody>
                    <a:bodyPr/>
                    <a:lstStyle/>
                    <a:p>
                      <a:pPr>
                        <a:lnSpc>
                          <a:spcPct val="115000"/>
                        </a:lnSpc>
                        <a:spcAft>
                          <a:spcPts val="0"/>
                        </a:spcAft>
                      </a:pPr>
                      <a:r>
                        <a:rPr lang="bs-Latn-BA" sz="800" dirty="0">
                          <a:latin typeface="Times New Roman"/>
                          <a:ea typeface="Times New Roman"/>
                          <a:cs typeface="Times New Roman"/>
                        </a:rPr>
                        <a:t>(ispunjava svaki član)</a:t>
                      </a:r>
                      <a:endParaRPr lang="hr-HR" sz="800" dirty="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dirty="0">
                          <a:latin typeface="Times New Roman"/>
                          <a:ea typeface="Times New Roman"/>
                          <a:cs typeface="Times New Roman"/>
                        </a:rPr>
                        <a:t>bodovi</a:t>
                      </a:r>
                      <a:endParaRPr lang="hr-HR" sz="1200" dirty="0">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dirty="0">
                          <a:solidFill>
                            <a:srgbClr val="FF0000"/>
                          </a:solidFill>
                          <a:latin typeface="Times New Roman"/>
                          <a:ea typeface="Times New Roman"/>
                          <a:cs typeface="Times New Roman"/>
                        </a:rPr>
                        <a:t> </a:t>
                      </a:r>
                      <a:r>
                        <a:rPr lang="bs-Latn-BA" sz="1000" b="1" dirty="0" smtClean="0">
                          <a:solidFill>
                            <a:srgbClr val="FF0000"/>
                          </a:solidFill>
                          <a:latin typeface="Times New Roman"/>
                          <a:ea typeface="Times New Roman"/>
                          <a:cs typeface="Times New Roman"/>
                        </a:rPr>
                        <a:t>2</a:t>
                      </a:r>
                      <a:endParaRPr lang="hr-HR" sz="1200" b="1"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dirty="0" smtClean="0">
                          <a:solidFill>
                            <a:srgbClr val="FF0000"/>
                          </a:solidFill>
                          <a:latin typeface="Times New Roman"/>
                          <a:ea typeface="Times New Roman"/>
                          <a:cs typeface="Times New Roman"/>
                        </a:rPr>
                        <a:t>1</a:t>
                      </a:r>
                      <a:r>
                        <a:rPr lang="bs-Latn-BA" sz="1000" b="1" dirty="0">
                          <a:solidFill>
                            <a:srgbClr val="FF0000"/>
                          </a:solidFill>
                          <a:latin typeface="Times New Roman"/>
                          <a:ea typeface="Times New Roman"/>
                          <a:cs typeface="Times New Roman"/>
                        </a:rPr>
                        <a:t> </a:t>
                      </a:r>
                      <a:endParaRPr lang="hr-HR" sz="1200" b="1" dirty="0">
                        <a:solidFill>
                          <a:srgbClr val="FF0000"/>
                        </a:solidFill>
                        <a:latin typeface="Times New Roman"/>
                        <a:ea typeface="Times New Roman"/>
                        <a:cs typeface="Times New Roman"/>
                      </a:endParaRPr>
                    </a:p>
                  </a:txBody>
                  <a:tcPr marL="68580" marR="68580" marT="0" marB="0" anchor="b"/>
                </a:tc>
                <a:tc gridSpan="2">
                  <a:txBody>
                    <a:bodyPr/>
                    <a:lstStyle/>
                    <a:p>
                      <a:pPr algn="ctr">
                        <a:lnSpc>
                          <a:spcPct val="115000"/>
                        </a:lnSpc>
                        <a:spcAft>
                          <a:spcPts val="0"/>
                        </a:spcAft>
                      </a:pPr>
                      <a:r>
                        <a:rPr lang="hr-HR" sz="1000" b="1" dirty="0" smtClean="0">
                          <a:solidFill>
                            <a:srgbClr val="FF0000"/>
                          </a:solidFill>
                          <a:latin typeface="Times New Roman"/>
                          <a:ea typeface="Times New Roman"/>
                          <a:cs typeface="Times New Roman"/>
                        </a:rPr>
                        <a:t>1</a:t>
                      </a:r>
                      <a:endParaRPr lang="hr-HR" sz="1000" b="1" dirty="0">
                        <a:solidFill>
                          <a:srgbClr val="FF0000"/>
                        </a:solidFill>
                        <a:latin typeface="Times New Roman"/>
                        <a:ea typeface="Times New Roman"/>
                        <a:cs typeface="Times New Roman"/>
                      </a:endParaRPr>
                    </a:p>
                  </a:txBody>
                  <a:tcPr marL="68580" marR="68580" marT="0" marB="0" anchor="b"/>
                </a:tc>
                <a:tc hMerge="1">
                  <a:txBody>
                    <a:bodyPr/>
                    <a:lstStyle/>
                    <a:p>
                      <a:pPr algn="ctr">
                        <a:lnSpc>
                          <a:spcPct val="115000"/>
                        </a:lnSpc>
                        <a:spcAft>
                          <a:spcPts val="0"/>
                        </a:spcAft>
                      </a:pPr>
                      <a:endParaRPr lang="hr-HR" sz="1200" b="1"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baseline="0" dirty="0" smtClean="0">
                          <a:solidFill>
                            <a:srgbClr val="FF0000"/>
                          </a:solidFill>
                          <a:latin typeface="Times New Roman"/>
                          <a:ea typeface="Times New Roman"/>
                          <a:cs typeface="Times New Roman"/>
                        </a:rPr>
                        <a:t>3</a:t>
                      </a:r>
                      <a:r>
                        <a:rPr lang="bs-Latn-BA" sz="1000" b="1" baseline="0" dirty="0">
                          <a:solidFill>
                            <a:srgbClr val="FF0000"/>
                          </a:solidFill>
                          <a:latin typeface="Times New Roman"/>
                          <a:ea typeface="Times New Roman"/>
                          <a:cs typeface="Times New Roman"/>
                        </a:rPr>
                        <a:t> </a:t>
                      </a:r>
                      <a:endParaRPr lang="hr-HR" sz="1200" b="1" baseline="0" dirty="0">
                        <a:solidFill>
                          <a:srgbClr val="FF0000"/>
                        </a:solidFill>
                        <a:latin typeface="Times New Roman"/>
                        <a:ea typeface="Times New Roman"/>
                        <a:cs typeface="Times New Roman"/>
                      </a:endParaRPr>
                    </a:p>
                  </a:txBody>
                  <a:tcPr marL="68580" marR="68580" marT="0" marB="0" anchor="b"/>
                </a:tc>
                <a:tc gridSpan="2">
                  <a:txBody>
                    <a:bodyPr/>
                    <a:lstStyle/>
                    <a:p>
                      <a:pPr algn="ctr">
                        <a:lnSpc>
                          <a:spcPct val="115000"/>
                        </a:lnSpc>
                        <a:spcAft>
                          <a:spcPts val="0"/>
                        </a:spcAft>
                      </a:pPr>
                      <a:r>
                        <a:rPr lang="bs-Latn-BA" sz="1000" b="1" dirty="0" smtClean="0">
                          <a:solidFill>
                            <a:srgbClr val="FF0000"/>
                          </a:solidFill>
                          <a:latin typeface="Times New Roman"/>
                          <a:ea typeface="Times New Roman"/>
                          <a:cs typeface="Times New Roman"/>
                        </a:rPr>
                        <a:t>1</a:t>
                      </a:r>
                      <a:r>
                        <a:rPr lang="bs-Latn-BA" sz="1000" b="1" dirty="0">
                          <a:solidFill>
                            <a:srgbClr val="FF0000"/>
                          </a:solidFill>
                          <a:latin typeface="Times New Roman"/>
                          <a:ea typeface="Times New Roman"/>
                          <a:cs typeface="Times New Roman"/>
                        </a:rPr>
                        <a:t> </a:t>
                      </a:r>
                      <a:endParaRPr lang="hr-HR" sz="1200" b="1" dirty="0">
                        <a:solidFill>
                          <a:srgbClr val="FF0000"/>
                        </a:solidFill>
                        <a:latin typeface="Times New Roman"/>
                        <a:ea typeface="Times New Roman"/>
                        <a:cs typeface="Times New Roman"/>
                      </a:endParaRPr>
                    </a:p>
                  </a:txBody>
                  <a:tcPr marL="68580" marR="68580" marT="0" marB="0" anchor="b"/>
                </a:tc>
                <a:tc hMerge="1">
                  <a:txBody>
                    <a:bodyPr/>
                    <a:lstStyle/>
                    <a:p>
                      <a:pPr algn="ctr">
                        <a:lnSpc>
                          <a:spcPct val="115000"/>
                        </a:lnSpc>
                        <a:spcAft>
                          <a:spcPts val="0"/>
                        </a:spcAft>
                      </a:pPr>
                      <a:endParaRPr lang="hr-HR" sz="1200" b="1"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dirty="0" smtClean="0">
                          <a:solidFill>
                            <a:srgbClr val="FF0000"/>
                          </a:solidFill>
                          <a:latin typeface="Times New Roman"/>
                          <a:ea typeface="Times New Roman"/>
                          <a:cs typeface="Times New Roman"/>
                        </a:rPr>
                        <a:t>3</a:t>
                      </a:r>
                      <a:r>
                        <a:rPr lang="bs-Latn-BA" sz="1000" b="1" dirty="0">
                          <a:solidFill>
                            <a:srgbClr val="FF0000"/>
                          </a:solidFill>
                          <a:latin typeface="Times New Roman"/>
                          <a:ea typeface="Times New Roman"/>
                          <a:cs typeface="Times New Roman"/>
                        </a:rPr>
                        <a:t> </a:t>
                      </a:r>
                      <a:endParaRPr lang="hr-HR" sz="1200" b="1"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b="1" dirty="0" smtClean="0">
                          <a:solidFill>
                            <a:srgbClr val="FF0000"/>
                          </a:solidFill>
                          <a:latin typeface="Times New Roman"/>
                          <a:ea typeface="Times New Roman"/>
                          <a:cs typeface="Times New Roman"/>
                        </a:rPr>
                        <a:t>3</a:t>
                      </a:r>
                      <a:r>
                        <a:rPr lang="bs-Latn-BA" sz="1000" b="1" dirty="0">
                          <a:solidFill>
                            <a:srgbClr val="FF0000"/>
                          </a:solidFill>
                          <a:latin typeface="Times New Roman"/>
                          <a:ea typeface="Times New Roman"/>
                          <a:cs typeface="Times New Roman"/>
                        </a:rPr>
                        <a:t> </a:t>
                      </a:r>
                      <a:endParaRPr lang="hr-HR" sz="1200" b="1"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dirty="0">
                          <a:latin typeface="Times New Roman"/>
                          <a:ea typeface="Times New Roman"/>
                          <a:cs typeface="Times New Roman"/>
                        </a:rPr>
                        <a:t> </a:t>
                      </a:r>
                      <a:r>
                        <a:rPr lang="bs-Latn-BA" sz="1000" dirty="0" smtClean="0">
                          <a:solidFill>
                            <a:srgbClr val="FF0000"/>
                          </a:solidFill>
                          <a:latin typeface="Times New Roman"/>
                          <a:ea typeface="Times New Roman"/>
                          <a:cs typeface="Times New Roman"/>
                        </a:rPr>
                        <a:t>3</a:t>
                      </a:r>
                      <a:endParaRPr lang="hr-HR" sz="1200" dirty="0">
                        <a:solidFill>
                          <a:srgbClr val="FF0000"/>
                        </a:solidFill>
                        <a:latin typeface="Times New Roman"/>
                        <a:ea typeface="Times New Roman"/>
                        <a:cs typeface="Times New Roman"/>
                      </a:endParaRPr>
                    </a:p>
                  </a:txBody>
                  <a:tcPr marL="68580" marR="68580" marT="0" marB="0" anchor="b"/>
                </a:tc>
              </a:tr>
              <a:tr h="190732">
                <a:tc gridSpan="9">
                  <a:txBody>
                    <a:bodyPr/>
                    <a:lstStyle/>
                    <a:p>
                      <a:pPr algn="ctr">
                        <a:lnSpc>
                          <a:spcPct val="115000"/>
                        </a:lnSpc>
                        <a:spcAft>
                          <a:spcPts val="0"/>
                        </a:spcAft>
                      </a:pPr>
                      <a:r>
                        <a:rPr lang="bs-Latn-BA" sz="1000" b="1" dirty="0">
                          <a:latin typeface="Times New Roman"/>
                          <a:ea typeface="Times New Roman"/>
                          <a:cs typeface="Times New Roman"/>
                        </a:rPr>
                        <a:t>UKUPNI </a:t>
                      </a:r>
                      <a:r>
                        <a:rPr lang="bs-Latn-BA" sz="1000" b="1" dirty="0" smtClean="0">
                          <a:latin typeface="Times New Roman"/>
                          <a:ea typeface="Times New Roman"/>
                          <a:cs typeface="Times New Roman"/>
                        </a:rPr>
                        <a:t>BODOVI</a:t>
                      </a:r>
                      <a:r>
                        <a:rPr lang="bs-Latn-BA" sz="1000" b="1"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tc>
                <a:tc hMerge="1">
                  <a:txBody>
                    <a:bodyPr/>
                    <a:lstStyle/>
                    <a:p>
                      <a:endParaRPr lang="hr-HR"/>
                    </a:p>
                  </a:txBody>
                  <a:tcPr/>
                </a:tc>
                <a:tc hMerge="1">
                  <a:txBody>
                    <a:bodyPr/>
                    <a:lstStyle/>
                    <a:p>
                      <a:pPr algn="ctr">
                        <a:lnSpc>
                          <a:spcPct val="115000"/>
                        </a:lnSpc>
                        <a:spcAft>
                          <a:spcPts val="0"/>
                        </a:spcAft>
                      </a:pP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gridSpan="7">
                  <a:txBody>
                    <a:bodyPr/>
                    <a:lstStyle/>
                    <a:p>
                      <a:pPr algn="ctr">
                        <a:lnSpc>
                          <a:spcPct val="115000"/>
                        </a:lnSpc>
                        <a:spcAft>
                          <a:spcPts val="0"/>
                        </a:spcAft>
                      </a:pP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209020">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3">
                  <a:txBody>
                    <a:bodyPr/>
                    <a:lstStyle/>
                    <a:p>
                      <a:pPr>
                        <a:lnSpc>
                          <a:spcPct val="115000"/>
                        </a:lnSpc>
                        <a:spcAft>
                          <a:spcPts val="0"/>
                        </a:spcAft>
                      </a:pPr>
                      <a:r>
                        <a:rPr lang="bs-Latn-BA" sz="1000" b="1" dirty="0" smtClean="0">
                          <a:latin typeface="Times New Roman"/>
                          <a:ea typeface="Times New Roman"/>
                          <a:cs typeface="Times New Roman"/>
                        </a:rPr>
                        <a:t>Uključen </a:t>
                      </a:r>
                      <a:r>
                        <a:rPr lang="bs-Latn-BA" sz="1000" b="1" dirty="0">
                          <a:latin typeface="Times New Roman"/>
                          <a:ea typeface="Times New Roman"/>
                          <a:cs typeface="Times New Roman"/>
                        </a:rPr>
                        <a:t>u regulac. plan</a:t>
                      </a:r>
                      <a:endParaRPr lang="hr-HR" sz="1200" dirty="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dirty="0">
                          <a:solidFill>
                            <a:srgbClr val="FF0000"/>
                          </a:solidFill>
                          <a:latin typeface="Times New Roman"/>
                          <a:ea typeface="Times New Roman"/>
                          <a:cs typeface="Times New Roman"/>
                        </a:rPr>
                        <a:t>DA</a:t>
                      </a:r>
                      <a:endParaRPr lang="hr-HR" sz="1200"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a:latin typeface="Times New Roman"/>
                          <a:ea typeface="Times New Roman"/>
                          <a:cs typeface="Times New Roman"/>
                        </a:rPr>
                        <a:t>Ne</a:t>
                      </a:r>
                      <a:endParaRPr lang="hr-HR" sz="1200">
                        <a:latin typeface="Times New Roman"/>
                        <a:ea typeface="Times New Roman"/>
                        <a:cs typeface="Times New Roman"/>
                      </a:endParaRPr>
                    </a:p>
                  </a:txBody>
                  <a:tcPr marL="68580" marR="68580" marT="0" marB="0" anchor="b"/>
                </a:tc>
                <a:tc gridSpan="4">
                  <a:txBody>
                    <a:bodyPr/>
                    <a:lstStyle/>
                    <a:p>
                      <a:pPr>
                        <a:lnSpc>
                          <a:spcPct val="115000"/>
                        </a:lnSpc>
                        <a:spcAft>
                          <a:spcPts val="0"/>
                        </a:spcAft>
                      </a:pPr>
                      <a:r>
                        <a:rPr lang="bs-Latn-BA" sz="1000" dirty="0">
                          <a:latin typeface="Times New Roman"/>
                          <a:ea typeface="Times New Roman"/>
                          <a:cs typeface="Times New Roman"/>
                        </a:rPr>
                        <a:t>Zaokružiti ispravan odgovor</a:t>
                      </a: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hMerge="1">
                  <a:txBody>
                    <a:bodyPr/>
                    <a:lstStyle/>
                    <a:p>
                      <a:endParaRPr lang="hr-HR"/>
                    </a:p>
                  </a:txBody>
                  <a:tcPr/>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r>
              <a:tr h="249364">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3">
                  <a:txBody>
                    <a:bodyPr/>
                    <a:lstStyle/>
                    <a:p>
                      <a:pPr>
                        <a:lnSpc>
                          <a:spcPct val="115000"/>
                        </a:lnSpc>
                        <a:spcAft>
                          <a:spcPts val="0"/>
                        </a:spcAft>
                      </a:pPr>
                      <a:r>
                        <a:rPr lang="bs-Latn-BA" sz="1000" dirty="0">
                          <a:latin typeface="Times New Roman"/>
                          <a:ea typeface="Times New Roman"/>
                          <a:cs typeface="Times New Roman"/>
                        </a:rPr>
                        <a:t> </a:t>
                      </a:r>
                      <a:r>
                        <a:rPr lang="bs-Latn-BA" sz="1000" b="1" dirty="0" smtClean="0">
                          <a:latin typeface="Times New Roman"/>
                          <a:ea typeface="Times New Roman"/>
                          <a:cs typeface="Times New Roman"/>
                        </a:rPr>
                        <a:t>Građevinska </a:t>
                      </a:r>
                      <a:r>
                        <a:rPr lang="bs-Latn-BA" sz="1000" b="1" dirty="0">
                          <a:latin typeface="Times New Roman"/>
                          <a:ea typeface="Times New Roman"/>
                          <a:cs typeface="Times New Roman"/>
                        </a:rPr>
                        <a:t>dozvola</a:t>
                      </a:r>
                      <a:endParaRPr lang="hr-HR" sz="1200" dirty="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dirty="0">
                          <a:solidFill>
                            <a:srgbClr val="FF0000"/>
                          </a:solidFill>
                          <a:latin typeface="Times New Roman"/>
                          <a:ea typeface="Times New Roman"/>
                          <a:cs typeface="Times New Roman"/>
                        </a:rPr>
                        <a:t>Da</a:t>
                      </a:r>
                      <a:endParaRPr lang="hr-HR" sz="1200"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a:latin typeface="Times New Roman"/>
                          <a:ea typeface="Times New Roman"/>
                          <a:cs typeface="Times New Roman"/>
                        </a:rPr>
                        <a:t>Ne</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r>
              <a:tr h="241426">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3">
                  <a:txBody>
                    <a:bodyPr/>
                    <a:lstStyle/>
                    <a:p>
                      <a:pPr>
                        <a:lnSpc>
                          <a:spcPct val="115000"/>
                        </a:lnSpc>
                        <a:spcAft>
                          <a:spcPts val="0"/>
                        </a:spcAft>
                      </a:pPr>
                      <a:r>
                        <a:rPr lang="bs-Latn-BA" sz="1000" b="1" dirty="0" smtClean="0">
                          <a:latin typeface="Times New Roman"/>
                          <a:ea typeface="Times New Roman"/>
                          <a:cs typeface="Times New Roman"/>
                        </a:rPr>
                        <a:t>Tehnićki </a:t>
                      </a:r>
                      <a:r>
                        <a:rPr lang="bs-Latn-BA" sz="1000" b="1" dirty="0">
                          <a:latin typeface="Times New Roman"/>
                          <a:ea typeface="Times New Roman"/>
                          <a:cs typeface="Times New Roman"/>
                        </a:rPr>
                        <a:t>projekat</a:t>
                      </a:r>
                      <a:endParaRPr lang="hr-HR" sz="1200" dirty="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dirty="0">
                          <a:solidFill>
                            <a:srgbClr val="FF0000"/>
                          </a:solidFill>
                          <a:latin typeface="Times New Roman"/>
                          <a:ea typeface="Times New Roman"/>
                          <a:cs typeface="Times New Roman"/>
                        </a:rPr>
                        <a:t>Da</a:t>
                      </a:r>
                      <a:endParaRPr lang="hr-HR" sz="1200"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a:latin typeface="Times New Roman"/>
                          <a:ea typeface="Times New Roman"/>
                          <a:cs typeface="Times New Roman"/>
                        </a:rPr>
                        <a:t>Ne</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r>
              <a:tr h="209739">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3">
                  <a:txBody>
                    <a:bodyPr/>
                    <a:lstStyle/>
                    <a:p>
                      <a:pPr>
                        <a:lnSpc>
                          <a:spcPct val="115000"/>
                        </a:lnSpc>
                        <a:spcAft>
                          <a:spcPts val="0"/>
                        </a:spcAft>
                      </a:pPr>
                      <a:r>
                        <a:rPr lang="bs-Latn-BA" sz="1000" dirty="0">
                          <a:latin typeface="Times New Roman"/>
                          <a:ea typeface="Times New Roman"/>
                          <a:cs typeface="Times New Roman"/>
                        </a:rPr>
                        <a:t> </a:t>
                      </a:r>
                      <a:r>
                        <a:rPr lang="bs-Latn-BA" sz="1000" b="1" dirty="0" smtClean="0">
                          <a:latin typeface="Times New Roman"/>
                          <a:ea typeface="Times New Roman"/>
                          <a:cs typeface="Times New Roman"/>
                        </a:rPr>
                        <a:t>Studija </a:t>
                      </a:r>
                      <a:r>
                        <a:rPr lang="bs-Latn-BA" sz="1000" b="1" dirty="0">
                          <a:latin typeface="Times New Roman"/>
                          <a:ea typeface="Times New Roman"/>
                          <a:cs typeface="Times New Roman"/>
                        </a:rPr>
                        <a:t>izvodljivosti</a:t>
                      </a:r>
                      <a:endParaRPr lang="hr-HR" sz="1200" dirty="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gn="ctr">
                        <a:lnSpc>
                          <a:spcPct val="115000"/>
                        </a:lnSpc>
                        <a:spcAft>
                          <a:spcPts val="0"/>
                        </a:spcAft>
                      </a:pPr>
                      <a:r>
                        <a:rPr lang="bs-Latn-BA" sz="1000" dirty="0">
                          <a:solidFill>
                            <a:srgbClr val="FF0000"/>
                          </a:solidFill>
                          <a:latin typeface="Times New Roman"/>
                          <a:ea typeface="Times New Roman"/>
                          <a:cs typeface="Times New Roman"/>
                        </a:rPr>
                        <a:t>Da</a:t>
                      </a:r>
                      <a:endParaRPr lang="hr-HR" sz="1200" dirty="0">
                        <a:solidFill>
                          <a:srgbClr val="FF0000"/>
                        </a:solidFill>
                        <a:latin typeface="Times New Roman"/>
                        <a:ea typeface="Times New Roman"/>
                        <a:cs typeface="Times New Roman"/>
                      </a:endParaRPr>
                    </a:p>
                  </a:txBody>
                  <a:tcPr marL="68580" marR="68580" marT="0" marB="0" anchor="b"/>
                </a:tc>
                <a:tc>
                  <a:txBody>
                    <a:bodyPr/>
                    <a:lstStyle/>
                    <a:p>
                      <a:pPr algn="ctr">
                        <a:lnSpc>
                          <a:spcPct val="115000"/>
                        </a:lnSpc>
                        <a:spcAft>
                          <a:spcPts val="0"/>
                        </a:spcAft>
                      </a:pPr>
                      <a:r>
                        <a:rPr lang="bs-Latn-BA" sz="1000">
                          <a:latin typeface="Times New Roman"/>
                          <a:ea typeface="Times New Roman"/>
                          <a:cs typeface="Times New Roman"/>
                        </a:rPr>
                        <a:t>Ne</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hMerge="1">
                  <a:txBody>
                    <a:bodyPr/>
                    <a:lstStyle/>
                    <a:p>
                      <a:endParaRPr lang="hr-HR"/>
                    </a:p>
                  </a:txBody>
                  <a:tcP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gridSpan="2">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hMerge="1">
                  <a:txBody>
                    <a:bodyPr/>
                    <a:lstStyle/>
                    <a:p>
                      <a:pPr>
                        <a:lnSpc>
                          <a:spcPct val="115000"/>
                        </a:lnSpc>
                        <a:spcAft>
                          <a:spcPts val="0"/>
                        </a:spcAft>
                      </a:pP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b"/>
                </a:tc>
              </a:tr>
              <a:tr h="227351">
                <a:tc gridSpan="2">
                  <a:txBody>
                    <a:bodyPr/>
                    <a:lstStyle/>
                    <a:p>
                      <a:pPr>
                        <a:lnSpc>
                          <a:spcPct val="115000"/>
                        </a:lnSpc>
                        <a:spcAft>
                          <a:spcPts val="0"/>
                        </a:spcAft>
                      </a:pPr>
                      <a:r>
                        <a:rPr lang="bs-Latn-BA" sz="1000" b="1">
                          <a:latin typeface="Times New Roman"/>
                          <a:ea typeface="Times New Roman"/>
                          <a:cs typeface="Times New Roman"/>
                        </a:rPr>
                        <a:t>OBRADIO:</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3">
                  <a:txBody>
                    <a:bodyPr/>
                    <a:lstStyle/>
                    <a:p>
                      <a:pPr>
                        <a:lnSpc>
                          <a:spcPct val="115000"/>
                        </a:lnSpc>
                        <a:spcAft>
                          <a:spcPts val="0"/>
                        </a:spcAft>
                      </a:pPr>
                      <a:r>
                        <a:rPr lang="bs-Latn-BA" sz="1000" b="1">
                          <a:latin typeface="Times New Roman"/>
                          <a:ea typeface="Times New Roman"/>
                          <a:cs typeface="Times New Roman"/>
                        </a:rPr>
                        <a:t>POTVRDIO:</a:t>
                      </a:r>
                      <a:endParaRPr lang="hr-HR" sz="120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endParaRPr lang="hr-HR"/>
                    </a:p>
                  </a:txBody>
                  <a:tcPr/>
                </a:tc>
                <a:tc gridSpan="2">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pPr>
                        <a:lnSpc>
                          <a:spcPct val="115000"/>
                        </a:lnSpc>
                        <a:spcAft>
                          <a:spcPts val="0"/>
                        </a:spcAft>
                      </a:pP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r>
              <a:tr h="228600">
                <a:tc gridSpan="2">
                  <a:txBody>
                    <a:bodyPr/>
                    <a:lstStyle/>
                    <a:p>
                      <a:pPr>
                        <a:lnSpc>
                          <a:spcPct val="115000"/>
                        </a:lnSpc>
                        <a:spcAft>
                          <a:spcPts val="0"/>
                        </a:spcAft>
                      </a:pPr>
                      <a:r>
                        <a:rPr lang="bs-Latn-BA" sz="1000" b="1" dirty="0" smtClean="0">
                          <a:latin typeface="Times New Roman"/>
                          <a:ea typeface="Times New Roman"/>
                          <a:cs typeface="Times New Roman"/>
                        </a:rPr>
                        <a:t>TELEFON</a:t>
                      </a:r>
                      <a:endParaRPr lang="hr-HR" sz="1200" dirty="0">
                        <a:latin typeface="Times New Roman"/>
                        <a:ea typeface="Times New Roman"/>
                        <a:cs typeface="Times New Roman"/>
                      </a:endParaRPr>
                    </a:p>
                  </a:txBody>
                  <a:tcPr marL="68580" marR="68580" marT="0" marB="0" anchor="ctr"/>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gridSpan="3">
                  <a:txBody>
                    <a:bodyPr/>
                    <a:lstStyle/>
                    <a:p>
                      <a:pPr>
                        <a:lnSpc>
                          <a:spcPct val="115000"/>
                        </a:lnSpc>
                        <a:spcAft>
                          <a:spcPts val="0"/>
                        </a:spcAft>
                      </a:pPr>
                      <a:r>
                        <a:rPr lang="bs-Latn-BA" sz="1000" b="1" dirty="0" smtClean="0">
                          <a:latin typeface="Times New Roman"/>
                          <a:ea typeface="Times New Roman"/>
                          <a:cs typeface="Times New Roman"/>
                        </a:rPr>
                        <a:t>DATUM</a:t>
                      </a:r>
                      <a:r>
                        <a:rPr lang="bs-Latn-BA" sz="1000" b="1"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ctr"/>
                </a:tc>
                <a:tc hMerge="1">
                  <a:txBody>
                    <a:bodyPr/>
                    <a:lstStyle/>
                    <a:p>
                      <a:endParaRPr lang="hr-HR"/>
                    </a:p>
                  </a:txBody>
                  <a:tcPr/>
                </a:tc>
                <a:tc hMerge="1">
                  <a:txBody>
                    <a:bodyPr/>
                    <a:lstStyle/>
                    <a:p>
                      <a:pPr>
                        <a:lnSpc>
                          <a:spcPct val="115000"/>
                        </a:lnSpc>
                        <a:spcAft>
                          <a:spcPts val="0"/>
                        </a:spcAft>
                      </a:pPr>
                      <a:endParaRPr lang="hr-HR" sz="1200" dirty="0">
                        <a:latin typeface="Times New Roman"/>
                        <a:ea typeface="Times New Roman"/>
                        <a:cs typeface="Times New Roman"/>
                      </a:endParaRPr>
                    </a:p>
                  </a:txBody>
                  <a:tcPr marL="68580" marR="68580" marT="0" marB="0" anchor="ctr"/>
                </a:tc>
                <a:tc gridSpan="2">
                  <a:txBody>
                    <a:bodyPr/>
                    <a:lstStyle/>
                    <a:p>
                      <a:pPr>
                        <a:lnSpc>
                          <a:spcPct val="115000"/>
                        </a:lnSpc>
                        <a:spcAft>
                          <a:spcPts val="0"/>
                        </a:spcAft>
                      </a:pPr>
                      <a:r>
                        <a:rPr lang="bs-Latn-BA" sz="1000" b="1">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hMerge="1">
                  <a:txBody>
                    <a:bodyPr/>
                    <a:lstStyle/>
                    <a:p>
                      <a:pPr>
                        <a:lnSpc>
                          <a:spcPct val="115000"/>
                        </a:lnSpc>
                        <a:spcAft>
                          <a:spcPts val="0"/>
                        </a:spcAft>
                      </a:pP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a:latin typeface="Times New Roman"/>
                          <a:ea typeface="Times New Roman"/>
                          <a:cs typeface="Times New Roman"/>
                        </a:rPr>
                        <a:t> </a:t>
                      </a:r>
                      <a:endParaRPr lang="hr-HR" sz="1200">
                        <a:latin typeface="Times New Roman"/>
                        <a:ea typeface="Times New Roman"/>
                        <a:cs typeface="Times New Roman"/>
                      </a:endParaRPr>
                    </a:p>
                  </a:txBody>
                  <a:tcPr marL="68580" marR="68580" marT="0" marB="0" anchor="ctr"/>
                </a:tc>
                <a:tc>
                  <a:txBody>
                    <a:bodyPr/>
                    <a:lstStyle/>
                    <a:p>
                      <a:pPr>
                        <a:lnSpc>
                          <a:spcPct val="115000"/>
                        </a:lnSpc>
                        <a:spcAft>
                          <a:spcPts val="0"/>
                        </a:spcAft>
                      </a:pPr>
                      <a:r>
                        <a:rPr lang="bs-Latn-BA" sz="1000" dirty="0">
                          <a:latin typeface="Times New Roman"/>
                          <a:ea typeface="Times New Roman"/>
                          <a:cs typeface="Times New Roman"/>
                        </a:rPr>
                        <a:t> </a:t>
                      </a:r>
                      <a:endParaRPr lang="hr-HR" sz="1200" dirty="0">
                        <a:latin typeface="Times New Roman"/>
                        <a:ea typeface="Times New Roman"/>
                        <a:cs typeface="Times New Roman"/>
                      </a:endParaRPr>
                    </a:p>
                  </a:txBody>
                  <a:tcPr marL="68580" marR="68580" marT="0" marB="0" anchor="ctr"/>
                </a:tc>
              </a:tr>
            </a:tbl>
          </a:graphicData>
        </a:graphic>
      </p:graphicFrame>
    </p:spTree>
  </p:cSld>
  <p:clrMapOvr>
    <a:masterClrMapping/>
  </p:clrMapOvr>
  <p:transition advTm="19469">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p:spPr>
        <p:style>
          <a:lnRef idx="1">
            <a:schemeClr val="accent4"/>
          </a:lnRef>
          <a:fillRef idx="2">
            <a:schemeClr val="accent4"/>
          </a:fillRef>
          <a:effectRef idx="1">
            <a:schemeClr val="accent4"/>
          </a:effectRef>
          <a:fontRef idx="minor">
            <a:schemeClr val="dk1"/>
          </a:fontRef>
        </p:style>
        <p:txBody>
          <a:bodyPr>
            <a:normAutofit fontScale="90000"/>
          </a:bodyPr>
          <a:lstStyle/>
          <a:p>
            <a:r>
              <a:rPr lang="hr-HR" sz="1200" b="1" dirty="0" smtClean="0"/>
              <a:t/>
            </a:r>
            <a:br>
              <a:rPr lang="hr-HR" sz="1200" b="1" dirty="0" smtClean="0"/>
            </a:br>
            <a:r>
              <a:rPr lang="hr-HR" sz="1200" b="1" dirty="0" smtClean="0"/>
              <a:t/>
            </a:r>
            <a:br>
              <a:rPr lang="hr-HR" sz="1200" b="1" dirty="0" smtClean="0"/>
            </a:br>
            <a:r>
              <a:rPr lang="hr-HR" sz="1200" b="1" dirty="0" smtClean="0"/>
              <a:t/>
            </a:r>
            <a:br>
              <a:rPr lang="hr-HR" sz="1200" b="1" dirty="0" smtClean="0"/>
            </a:br>
            <a:r>
              <a:rPr lang="hr-HR" sz="1200" b="1" dirty="0" smtClean="0"/>
              <a:t/>
            </a:r>
            <a:br>
              <a:rPr lang="hr-HR" sz="1200" b="1" dirty="0" smtClean="0"/>
            </a:br>
            <a:r>
              <a:rPr lang="hr-HR" sz="1600" b="1" dirty="0" smtClean="0">
                <a:latin typeface="Times New Roman" pitchFamily="18" charset="0"/>
                <a:cs typeface="Times New Roman" pitchFamily="18" charset="0"/>
              </a:rPr>
              <a:t>PREZENTACIJA: PROGRAM KAPITALNIH INVESTICIJA GRADA GRAČANICA</a:t>
            </a:r>
            <a:r>
              <a:rPr lang="hr-HR" dirty="0" smtClean="0"/>
              <a:t/>
            </a:r>
            <a:br>
              <a:rPr lang="hr-HR" dirty="0" smtClean="0"/>
            </a:br>
            <a:endParaRPr lang="hr-HR" dirty="0"/>
          </a:p>
        </p:txBody>
      </p:sp>
      <p:sp>
        <p:nvSpPr>
          <p:cNvPr id="3" name="Content Placeholder 2"/>
          <p:cNvSpPr>
            <a:spLocks noGrp="1"/>
          </p:cNvSpPr>
          <p:nvPr>
            <p:ph idx="1"/>
          </p:nvPr>
        </p:nvSpPr>
        <p:spPr>
          <a:xfrm>
            <a:off x="457200" y="990600"/>
            <a:ext cx="8229600" cy="5135564"/>
          </a:xfrm>
          <a:ln/>
        </p:spPr>
        <p:style>
          <a:lnRef idx="1">
            <a:schemeClr val="accent3"/>
          </a:lnRef>
          <a:fillRef idx="2">
            <a:schemeClr val="accent3"/>
          </a:fillRef>
          <a:effectRef idx="1">
            <a:schemeClr val="accent3"/>
          </a:effectRef>
          <a:fontRef idx="minor">
            <a:schemeClr val="dk1"/>
          </a:fontRef>
        </p:style>
        <p:txBody>
          <a:bodyPr>
            <a:normAutofit/>
          </a:bodyPr>
          <a:lstStyle/>
          <a:p>
            <a:pPr>
              <a:buNone/>
            </a:pPr>
            <a:r>
              <a:rPr lang="hr-HR" sz="1600" b="1" dirty="0" smtClean="0"/>
              <a:t>	</a:t>
            </a:r>
          </a:p>
          <a:p>
            <a:pPr>
              <a:buNone/>
            </a:pPr>
            <a:r>
              <a:rPr lang="hr-HR" sz="1600" b="1" dirty="0" smtClean="0"/>
              <a:t>	</a:t>
            </a:r>
            <a:r>
              <a:rPr lang="hr-HR" sz="1800" b="1" dirty="0" smtClean="0"/>
              <a:t>Pravo i uslovi predlaganja projekata za izradu Programa kapitalnih investicija</a:t>
            </a:r>
            <a:endParaRPr lang="hr-HR" sz="1800" dirty="0" smtClean="0"/>
          </a:p>
          <a:p>
            <a:pPr lvl="0"/>
            <a:endParaRPr lang="hr-HR" sz="1600" dirty="0" smtClean="0"/>
          </a:p>
          <a:p>
            <a:pPr lvl="0"/>
            <a:r>
              <a:rPr lang="sr-Cyrl-CS" sz="2000" b="1" dirty="0" smtClean="0">
                <a:latin typeface="Times New Roman" pitchFamily="18" charset="0"/>
                <a:cs typeface="Times New Roman" pitchFamily="18" charset="0"/>
              </a:rPr>
              <a:t>Pravo predlaganja </a:t>
            </a:r>
            <a:r>
              <a:rPr lang="sr-Cyrl-CS" sz="2000" dirty="0" smtClean="0">
                <a:latin typeface="Times New Roman" pitchFamily="18" charset="0"/>
                <a:cs typeface="Times New Roman" pitchFamily="18" charset="0"/>
              </a:rPr>
              <a:t>projekata za </a:t>
            </a:r>
            <a:r>
              <a:rPr lang="hr-HR" sz="2000" dirty="0" smtClean="0">
                <a:latin typeface="Times New Roman" pitchFamily="18" charset="0"/>
                <a:cs typeface="Times New Roman" pitchFamily="18" charset="0"/>
              </a:rPr>
              <a:t>izradu i </a:t>
            </a:r>
            <a:r>
              <a:rPr lang="bs-Latn-BA" sz="2000" dirty="0" smtClean="0">
                <a:latin typeface="Times New Roman" pitchFamily="18" charset="0"/>
                <a:cs typeface="Times New Roman" pitchFamily="18" charset="0"/>
              </a:rPr>
              <a:t>ažuriranje</a:t>
            </a:r>
            <a:r>
              <a:rPr lang="sr-Cyrl-CS" sz="2000" dirty="0" smtClean="0">
                <a:latin typeface="Times New Roman" pitchFamily="18" charset="0"/>
                <a:cs typeface="Times New Roman" pitchFamily="18" charset="0"/>
              </a:rPr>
              <a:t> Programa kapitalnih investicija </a:t>
            </a:r>
            <a:r>
              <a:rPr lang="sr-Cyrl-CS" sz="2000" b="1" dirty="0" smtClean="0">
                <a:latin typeface="Times New Roman" pitchFamily="18" charset="0"/>
                <a:cs typeface="Times New Roman" pitchFamily="18" charset="0"/>
              </a:rPr>
              <a:t>imaju</a:t>
            </a:r>
            <a:r>
              <a:rPr lang="sr-Cyrl-CS" sz="2000" dirty="0" smtClean="0">
                <a:latin typeface="Times New Roman" pitchFamily="18" charset="0"/>
                <a:cs typeface="Times New Roman" pitchFamily="18" charset="0"/>
              </a:rPr>
              <a:t> </a:t>
            </a:r>
            <a:r>
              <a:rPr lang="sr-Cyrl-CS" sz="2000" b="1" dirty="0" smtClean="0">
                <a:latin typeface="Times New Roman" pitchFamily="18" charset="0"/>
                <a:cs typeface="Times New Roman" pitchFamily="18" charset="0"/>
              </a:rPr>
              <a:t>svi </a:t>
            </a:r>
            <a:r>
              <a:rPr lang="hr-BA" sz="2000" b="1" dirty="0" smtClean="0">
                <a:latin typeface="Times New Roman" pitchFamily="18" charset="0"/>
                <a:cs typeface="Times New Roman" pitchFamily="18" charset="0"/>
              </a:rPr>
              <a:t>građani, udruženja građana, predstavnici mjesnih zajednica, privatni preduzetnici, predstavnici administrativn</a:t>
            </a:r>
            <a:r>
              <a:rPr lang="sr-Cyrl-CS" sz="2000" b="1" dirty="0" smtClean="0">
                <a:latin typeface="Times New Roman" pitchFamily="18" charset="0"/>
                <a:cs typeface="Times New Roman" pitchFamily="18" charset="0"/>
              </a:rPr>
              <a:t>e</a:t>
            </a:r>
            <a:r>
              <a:rPr lang="hr-BA" sz="2000" b="1" dirty="0" smtClean="0">
                <a:latin typeface="Times New Roman" pitchFamily="18" charset="0"/>
                <a:cs typeface="Times New Roman" pitchFamily="18" charset="0"/>
              </a:rPr>
              <a:t> služb</a:t>
            </a:r>
            <a:r>
              <a:rPr lang="sr-Cyrl-CS" sz="2000" b="1" dirty="0" smtClean="0">
                <a:latin typeface="Times New Roman" pitchFamily="18" charset="0"/>
                <a:cs typeface="Times New Roman" pitchFamily="18" charset="0"/>
              </a:rPr>
              <a:t>e</a:t>
            </a:r>
            <a:r>
              <a:rPr lang="hr-BA" sz="2000" b="1" dirty="0" smtClean="0">
                <a:latin typeface="Times New Roman" pitchFamily="18" charset="0"/>
                <a:cs typeface="Times New Roman" pitchFamily="18" charset="0"/>
              </a:rPr>
              <a:t> i </a:t>
            </a:r>
            <a:r>
              <a:rPr lang="sr-Cyrl-CS" sz="2000" b="1" dirty="0" smtClean="0">
                <a:latin typeface="Times New Roman" pitchFamily="18" charset="0"/>
                <a:cs typeface="Times New Roman" pitchFamily="18" charset="0"/>
              </a:rPr>
              <a:t>ostali </a:t>
            </a:r>
            <a:r>
              <a:rPr lang="hr-BA" sz="2000" b="1" dirty="0" smtClean="0">
                <a:latin typeface="Times New Roman" pitchFamily="18" charset="0"/>
                <a:cs typeface="Times New Roman" pitchFamily="18" charset="0"/>
              </a:rPr>
              <a:t>subjekti</a:t>
            </a:r>
            <a:r>
              <a:rPr lang="sr-Cyrl-CS" sz="2000" b="1" dirty="0" smtClean="0">
                <a:latin typeface="Times New Roman" pitchFamily="18" charset="0"/>
                <a:cs typeface="Times New Roman" pitchFamily="18" charset="0"/>
              </a:rPr>
              <a:t>;</a:t>
            </a:r>
            <a:endParaRPr lang="hr-HR" sz="2000" b="1" dirty="0" smtClean="0">
              <a:latin typeface="Times New Roman" pitchFamily="18" charset="0"/>
              <a:cs typeface="Times New Roman" pitchFamily="18" charset="0"/>
            </a:endParaRPr>
          </a:p>
          <a:p>
            <a:pPr lvl="0">
              <a:buNone/>
            </a:pPr>
            <a:endParaRPr lang="hr-HR" sz="2000" dirty="0" smtClean="0">
              <a:latin typeface="Times New Roman" pitchFamily="18" charset="0"/>
              <a:cs typeface="Times New Roman" pitchFamily="18" charset="0"/>
            </a:endParaRPr>
          </a:p>
          <a:p>
            <a:pPr lvl="0"/>
            <a:r>
              <a:rPr lang="sr-Cyrl-CS" sz="2000" b="1" dirty="0" smtClean="0">
                <a:latin typeface="Times New Roman" pitchFamily="18" charset="0"/>
                <a:cs typeface="Times New Roman" pitchFamily="18" charset="0"/>
              </a:rPr>
              <a:t>Osnovni uslov za predlaganje projekata za </a:t>
            </a:r>
            <a:r>
              <a:rPr lang="bs-Latn-BA" sz="2000" b="1" dirty="0" smtClean="0">
                <a:latin typeface="Times New Roman" pitchFamily="18" charset="0"/>
                <a:cs typeface="Times New Roman" pitchFamily="18" charset="0"/>
              </a:rPr>
              <a:t>ažuriranje</a:t>
            </a:r>
            <a:r>
              <a:rPr lang="sr-Cyrl-CS" sz="2000" b="1" dirty="0" smtClean="0">
                <a:latin typeface="Times New Roman" pitchFamily="18" charset="0"/>
                <a:cs typeface="Times New Roman" pitchFamily="18" charset="0"/>
              </a:rPr>
              <a:t> Programa kapitalnih investicija je da se radi o projektima sa procjenjenom vrijednosti većoj od </a:t>
            </a:r>
            <a:r>
              <a:rPr lang="bs-Latn-BA" sz="2000" b="1" dirty="0" smtClean="0">
                <a:latin typeface="Times New Roman" pitchFamily="18" charset="0"/>
                <a:cs typeface="Times New Roman" pitchFamily="18" charset="0"/>
              </a:rPr>
              <a:t>10</a:t>
            </a:r>
            <a:r>
              <a:rPr lang="sr-Cyrl-CS" sz="2000" b="1" dirty="0" smtClean="0">
                <a:latin typeface="Times New Roman" pitchFamily="18" charset="0"/>
                <a:cs typeface="Times New Roman" pitchFamily="18" charset="0"/>
              </a:rPr>
              <a:t>.000 KM </a:t>
            </a:r>
            <a:r>
              <a:rPr lang="sr-Cyrl-CS" sz="2000" dirty="0" smtClean="0">
                <a:latin typeface="Times New Roman" pitchFamily="18" charset="0"/>
                <a:cs typeface="Times New Roman" pitchFamily="18" charset="0"/>
              </a:rPr>
              <a:t>i da su obrasci za predlaganje projekata potpuno</a:t>
            </a:r>
            <a:r>
              <a:rPr lang="hr-HR" sz="2000" dirty="0" smtClean="0">
                <a:latin typeface="Times New Roman" pitchFamily="18" charset="0"/>
                <a:cs typeface="Times New Roman" pitchFamily="18" charset="0"/>
              </a:rPr>
              <a:t> popu</a:t>
            </a:r>
            <a:r>
              <a:rPr lang="sr-Cyrl-CS" sz="2000" dirty="0" smtClean="0">
                <a:latin typeface="Times New Roman" pitchFamily="18" charset="0"/>
                <a:cs typeface="Times New Roman" pitchFamily="18" charset="0"/>
              </a:rPr>
              <a:t>njeni. U suprotnom prijedlozi projekata </a:t>
            </a:r>
            <a:r>
              <a:rPr lang="hr-HR" sz="2000" dirty="0" smtClean="0">
                <a:latin typeface="Times New Roman" pitchFamily="18" charset="0"/>
                <a:cs typeface="Times New Roman" pitchFamily="18" charset="0"/>
              </a:rPr>
              <a:t>se neće razmatrati</a:t>
            </a:r>
            <a:r>
              <a:rPr lang="sr-Cyrl-CS" sz="2000" dirty="0" smtClean="0">
                <a:latin typeface="Times New Roman" pitchFamily="18" charset="0"/>
                <a:cs typeface="Times New Roman" pitchFamily="18" charset="0"/>
              </a:rPr>
              <a:t>;</a:t>
            </a:r>
            <a:endParaRPr lang="hr-HR" sz="2000" dirty="0" smtClean="0">
              <a:latin typeface="Times New Roman" pitchFamily="18" charset="0"/>
              <a:cs typeface="Times New Roman" pitchFamily="18" charset="0"/>
            </a:endParaRPr>
          </a:p>
          <a:p>
            <a:pPr lvl="0">
              <a:buNone/>
            </a:pPr>
            <a:endParaRPr lang="hr-HR" sz="2000" dirty="0" smtClean="0">
              <a:latin typeface="Times New Roman" pitchFamily="18" charset="0"/>
              <a:cs typeface="Times New Roman" pitchFamily="18" charset="0"/>
            </a:endParaRPr>
          </a:p>
          <a:p>
            <a:pPr lvl="0"/>
            <a:r>
              <a:rPr lang="bs-Latn-BA" sz="2000" dirty="0" smtClean="0">
                <a:latin typeface="Times New Roman" pitchFamily="18" charset="0"/>
                <a:cs typeface="Times New Roman" pitchFamily="18" charset="0"/>
              </a:rPr>
              <a:t>Ne mogu biti predloženi projekti koji su već uvršteni u Program kapitalnih investicija, a može se provjeriti na web stranici i u odsjeku za lokalni razvoj </a:t>
            </a:r>
            <a:endParaRPr lang="hr-HR" sz="2000"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16474"/>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idx="1"/>
          </p:nvPr>
        </p:nvSpPr>
        <p:spPr>
          <a:xfrm>
            <a:off x="457200" y="914400"/>
            <a:ext cx="8229600" cy="5211764"/>
          </a:xfrm>
          <a:ln/>
        </p:spPr>
        <p:style>
          <a:lnRef idx="1">
            <a:schemeClr val="accent2"/>
          </a:lnRef>
          <a:fillRef idx="2">
            <a:schemeClr val="accent2"/>
          </a:fillRef>
          <a:effectRef idx="1">
            <a:schemeClr val="accent2"/>
          </a:effectRef>
          <a:fontRef idx="minor">
            <a:schemeClr val="dk1"/>
          </a:fontRef>
        </p:style>
        <p:txBody>
          <a:bodyPr>
            <a:normAutofit/>
          </a:bodyPr>
          <a:lstStyle/>
          <a:p>
            <a:pPr>
              <a:buNone/>
            </a:pPr>
            <a:r>
              <a:rPr lang="hr-BA" sz="2400" b="1" dirty="0" smtClean="0">
                <a:latin typeface="Times New Roman" pitchFamily="18" charset="0"/>
                <a:cs typeface="Times New Roman" pitchFamily="18" charset="0"/>
              </a:rPr>
              <a:t>Preuzimanje obrazaca</a:t>
            </a:r>
          </a:p>
          <a:p>
            <a:pPr>
              <a:buNone/>
            </a:pPr>
            <a:endParaRPr lang="hr-BA" sz="2400" b="1" dirty="0" smtClean="0">
              <a:latin typeface="Times New Roman" pitchFamily="18" charset="0"/>
              <a:cs typeface="Times New Roman" pitchFamily="18" charset="0"/>
            </a:endParaRPr>
          </a:p>
          <a:p>
            <a:pPr>
              <a:buNone/>
            </a:pPr>
            <a:r>
              <a:rPr lang="hr-BA" sz="2400" dirty="0" smtClean="0">
                <a:latin typeface="Times New Roman" pitchFamily="18" charset="0"/>
                <a:cs typeface="Times New Roman" pitchFamily="18" charset="0"/>
              </a:rPr>
              <a:t>Potencijalni predlagači jedinstven obrazac Prijedlog za investiranje mogu uzeti na sledećim adresama:</a:t>
            </a:r>
          </a:p>
          <a:p>
            <a:pPr lvl="0">
              <a:buNone/>
            </a:pPr>
            <a:endParaRPr lang="hr-BA" sz="1000" dirty="0" smtClean="0">
              <a:latin typeface="Times New Roman" pitchFamily="18" charset="0"/>
              <a:cs typeface="Times New Roman" pitchFamily="18" charset="0"/>
            </a:endParaRPr>
          </a:p>
          <a:p>
            <a:pPr lvl="0"/>
            <a:r>
              <a:rPr lang="hr-BA" sz="2400" dirty="0" smtClean="0">
                <a:latin typeface="Times New Roman" pitchFamily="18" charset="0"/>
                <a:cs typeface="Times New Roman" pitchFamily="18" charset="0"/>
              </a:rPr>
              <a:t>u prostorijama Šalter sale (šalter informacije)Gradske uprave grada Gračanica,</a:t>
            </a:r>
            <a:endParaRPr lang="hr-HR" sz="2400" dirty="0" smtClean="0">
              <a:latin typeface="Times New Roman" pitchFamily="18" charset="0"/>
              <a:cs typeface="Times New Roman" pitchFamily="18" charset="0"/>
            </a:endParaRPr>
          </a:p>
          <a:p>
            <a:pPr lvl="0"/>
            <a:r>
              <a:rPr lang="hr-BA" sz="2400" dirty="0" smtClean="0">
                <a:latin typeface="Times New Roman" pitchFamily="18" charset="0"/>
                <a:cs typeface="Times New Roman" pitchFamily="18" charset="0"/>
              </a:rPr>
              <a:t>u prostorijama Službe za poduzetništvo, lokalni razvoj i fnansije</a:t>
            </a:r>
            <a:endParaRPr lang="hr-HR" sz="2400" dirty="0" smtClean="0">
              <a:latin typeface="Times New Roman" pitchFamily="18" charset="0"/>
              <a:cs typeface="Times New Roman" pitchFamily="18" charset="0"/>
            </a:endParaRPr>
          </a:p>
          <a:p>
            <a:pPr lvl="0"/>
            <a:r>
              <a:rPr lang="hr-BA" sz="2400" dirty="0" smtClean="0">
                <a:latin typeface="Times New Roman" pitchFamily="18" charset="0"/>
                <a:cs typeface="Times New Roman" pitchFamily="18" charset="0"/>
              </a:rPr>
              <a:t>u prostorijama Mjesnih zajednica grada Gračanica, </a:t>
            </a:r>
            <a:endParaRPr lang="hr-HR" sz="2400" dirty="0" smtClean="0">
              <a:latin typeface="Times New Roman" pitchFamily="18" charset="0"/>
              <a:cs typeface="Times New Roman" pitchFamily="18" charset="0"/>
            </a:endParaRPr>
          </a:p>
          <a:p>
            <a:pPr lvl="0"/>
            <a:r>
              <a:rPr lang="hr-BA" sz="2400" dirty="0" smtClean="0">
                <a:latin typeface="Times New Roman" pitchFamily="18" charset="0"/>
                <a:cs typeface="Times New Roman" pitchFamily="18" charset="0"/>
              </a:rPr>
              <a:t>obrazac prijedloga za investiranje je objavljen na web stranici grada Gračanica </a:t>
            </a:r>
            <a:r>
              <a:rPr lang="hr-BA" sz="2400" dirty="0" smtClean="0">
                <a:latin typeface="Times New Roman" pitchFamily="18" charset="0"/>
                <a:cs typeface="Times New Roman" pitchFamily="18" charset="0"/>
                <a:hlinkClick r:id="rId2"/>
              </a:rPr>
              <a:t>www.gracanica.gov.ba</a:t>
            </a:r>
            <a:r>
              <a:rPr lang="hr-BA" sz="2400" dirty="0" smtClean="0">
                <a:latin typeface="Times New Roman" pitchFamily="18" charset="0"/>
                <a:cs typeface="Times New Roman" pitchFamily="18" charset="0"/>
              </a:rPr>
              <a:t>.</a:t>
            </a:r>
            <a:endParaRPr lang="hr-HR" sz="2400" dirty="0">
              <a:latin typeface="Times New Roman" pitchFamily="18" charset="0"/>
              <a:cs typeface="Times New Roman" pitchFamily="18" charset="0"/>
            </a:endParaRPr>
          </a:p>
        </p:txBody>
      </p:sp>
      <p:pic>
        <p:nvPicPr>
          <p:cNvPr id="4" name="Picture 3"/>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11529"/>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idx="1"/>
          </p:nvPr>
        </p:nvSpPr>
        <p:spPr>
          <a:xfrm>
            <a:off x="457200" y="1066799"/>
            <a:ext cx="8229600" cy="5105401"/>
          </a:xfr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0" scaled="1"/>
            <a:tileRect/>
          </a:gradFill>
        </p:spPr>
        <p:style>
          <a:lnRef idx="1">
            <a:schemeClr val="accent3"/>
          </a:lnRef>
          <a:fillRef idx="2">
            <a:schemeClr val="accent3"/>
          </a:fillRef>
          <a:effectRef idx="1">
            <a:schemeClr val="accent3"/>
          </a:effectRef>
          <a:fontRef idx="minor">
            <a:schemeClr val="dk1"/>
          </a:fontRef>
        </p:style>
        <p:txBody>
          <a:bodyPr>
            <a:normAutofit fontScale="92500"/>
          </a:bodyPr>
          <a:lstStyle/>
          <a:p>
            <a:pPr indent="-257175">
              <a:buNone/>
            </a:pPr>
            <a:endParaRPr lang="hr-BA" sz="900" dirty="0" smtClean="0">
              <a:latin typeface="Times New Roman" pitchFamily="18" charset="0"/>
              <a:cs typeface="Times New Roman" pitchFamily="18" charset="0"/>
            </a:endParaRPr>
          </a:p>
          <a:p>
            <a:pPr indent="-257175">
              <a:buNone/>
            </a:pPr>
            <a:r>
              <a:rPr lang="hr-BA" sz="2400" dirty="0" smtClean="0">
                <a:latin typeface="Times New Roman" pitchFamily="18" charset="0"/>
                <a:cs typeface="Times New Roman" pitchFamily="18" charset="0"/>
              </a:rPr>
              <a:t>Koordinacioni tim odlučuje samo o dostavljenim prijedlozima projekata koji se uvrste u Program kapitalnih investicija koji su u skladu sa nadležnostima grada i Strategijom razvoja grada Gračanica i koji ispunjavaju najmanje jedan od sledećih </a:t>
            </a:r>
            <a:r>
              <a:rPr lang="hr-BA" sz="2400" b="1" dirty="0" smtClean="0">
                <a:latin typeface="Times New Roman" pitchFamily="18" charset="0"/>
                <a:cs typeface="Times New Roman" pitchFamily="18" charset="0"/>
              </a:rPr>
              <a:t>kriterija</a:t>
            </a:r>
            <a:r>
              <a:rPr lang="hr-BA" sz="2400" dirty="0" smtClean="0">
                <a:latin typeface="Times New Roman" pitchFamily="18" charset="0"/>
                <a:cs typeface="Times New Roman" pitchFamily="18" charset="0"/>
              </a:rPr>
              <a:t>:</a:t>
            </a:r>
          </a:p>
          <a:p>
            <a:pPr indent="19050" fontAlgn="ctr">
              <a:buNone/>
            </a:pPr>
            <a:endParaRPr lang="bs-Latn-BA" sz="900" dirty="0" smtClean="0"/>
          </a:p>
          <a:p>
            <a:pPr indent="-257175" fontAlgn="ctr">
              <a:buNone/>
            </a:pPr>
            <a:r>
              <a:rPr lang="bs-Latn-BA" sz="2400" dirty="0" smtClean="0">
                <a:latin typeface="Times New Roman" pitchFamily="18" charset="0"/>
                <a:cs typeface="Times New Roman" pitchFamily="18" charset="0"/>
              </a:rPr>
              <a:t>1.uticaj na ekonomski razvoj grada</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2.uticaj na zapošljavanje i dugoročna samoodrživost projekta</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3.teritorijalna širina i korist</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4.spremnost stanovništva da vlastitim sredstvima sufinansira projekat</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5.obezbjeđenje sredstava izvan budžeta grada</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6.donosi nove budžetske prihode</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7.stepen ulaganja grada na tom području u prethodnom periodu</a:t>
            </a:r>
            <a:endParaRPr lang="hr-HR" sz="2400" dirty="0" smtClean="0">
              <a:latin typeface="Times New Roman" pitchFamily="18" charset="0"/>
              <a:cs typeface="Times New Roman" pitchFamily="18" charset="0"/>
            </a:endParaRPr>
          </a:p>
          <a:p>
            <a:pPr indent="-257175" fontAlgn="ctr">
              <a:buNone/>
            </a:pPr>
            <a:r>
              <a:rPr lang="bs-Latn-BA" sz="2400" dirty="0" smtClean="0">
                <a:latin typeface="Times New Roman" pitchFamily="18" charset="0"/>
                <a:cs typeface="Times New Roman" pitchFamily="18" charset="0"/>
              </a:rPr>
              <a:t>8.ekološki uticaj na okolinu</a:t>
            </a:r>
            <a:endParaRPr lang="hr-HR" sz="2400" dirty="0" smtClean="0">
              <a:latin typeface="Times New Roman" pitchFamily="18" charset="0"/>
              <a:cs typeface="Times New Roman" pitchFamily="18" charset="0"/>
            </a:endParaRPr>
          </a:p>
          <a:p>
            <a:endParaRPr lang="hr-HR" sz="2400" dirty="0">
              <a:latin typeface="Times New Roman" pitchFamily="18" charset="0"/>
              <a:cs typeface="Times New Roman" pitchFamily="18" charset="0"/>
            </a:endParaRPr>
          </a:p>
        </p:txBody>
      </p:sp>
      <p:pic>
        <p:nvPicPr>
          <p:cNvPr id="4" name="Picture 3"/>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258762"/>
          </a:xfrm>
          <a:ln/>
        </p:spPr>
        <p:style>
          <a:lnRef idx="1">
            <a:schemeClr val="accent4"/>
          </a:lnRef>
          <a:fillRef idx="2">
            <a:schemeClr val="accent4"/>
          </a:fillRef>
          <a:effectRef idx="1">
            <a:schemeClr val="accent4"/>
          </a:effectRef>
          <a:fontRef idx="minor">
            <a:schemeClr val="dk1"/>
          </a:fontRef>
        </p:style>
        <p:txBody>
          <a:bodyPr>
            <a:no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764705"/>
            <a:ext cx="8229600" cy="5361459"/>
          </a:xfrm>
          <a:ln/>
        </p:spPr>
        <p:style>
          <a:lnRef idx="2">
            <a:schemeClr val="accent4"/>
          </a:lnRef>
          <a:fillRef idx="1">
            <a:schemeClr val="lt1"/>
          </a:fillRef>
          <a:effectRef idx="0">
            <a:schemeClr val="accent4"/>
          </a:effectRef>
          <a:fontRef idx="minor">
            <a:schemeClr val="dk1"/>
          </a:fontRef>
        </p:style>
        <p:txBody>
          <a:bodyPr>
            <a:normAutofit/>
          </a:bodyPr>
          <a:lstStyle/>
          <a:p>
            <a:pPr>
              <a:buNone/>
            </a:pPr>
            <a:r>
              <a:rPr lang="hr-BA" sz="1400" dirty="0" smtClean="0"/>
              <a:t>	</a:t>
            </a:r>
          </a:p>
          <a:p>
            <a:pPr>
              <a:buNone/>
            </a:pPr>
            <a:endParaRPr lang="hr-HR" sz="1200" dirty="0" smtClean="0"/>
          </a:p>
        </p:txBody>
      </p:sp>
      <p:graphicFrame>
        <p:nvGraphicFramePr>
          <p:cNvPr id="4" name="Table 3"/>
          <p:cNvGraphicFramePr>
            <a:graphicFrameLocks noGrp="1"/>
          </p:cNvGraphicFramePr>
          <p:nvPr/>
        </p:nvGraphicFramePr>
        <p:xfrm>
          <a:off x="457200" y="685799"/>
          <a:ext cx="8229600" cy="5710293"/>
        </p:xfrm>
        <a:graphic>
          <a:graphicData uri="http://schemas.openxmlformats.org/drawingml/2006/table">
            <a:tbl>
              <a:tblPr firstRow="1" bandRow="1">
                <a:tableStyleId>{5C22544A-7EE6-4342-B048-85BDC9FD1C3A}</a:tableStyleId>
              </a:tblPr>
              <a:tblGrid>
                <a:gridCol w="505327"/>
                <a:gridCol w="2598820"/>
                <a:gridCol w="938465"/>
                <a:gridCol w="4186988"/>
              </a:tblGrid>
              <a:tr h="511404">
                <a:tc>
                  <a:txBody>
                    <a:bodyPr/>
                    <a:lstStyle/>
                    <a:p>
                      <a:pPr algn="ctr">
                        <a:spcAft>
                          <a:spcPts val="0"/>
                        </a:spcAft>
                      </a:pPr>
                      <a:r>
                        <a:rPr lang="hr-HR" sz="1000" dirty="0" smtClean="0">
                          <a:latin typeface="Times New Roman" pitchFamily="18" charset="0"/>
                          <a:ea typeface="Calibri"/>
                          <a:cs typeface="Times New Roman" pitchFamily="18" charset="0"/>
                        </a:rPr>
                        <a:t>r.b.</a:t>
                      </a:r>
                      <a:endParaRPr lang="hr-HR" sz="1000" dirty="0">
                        <a:latin typeface="Times New Roman" pitchFamily="18" charset="0"/>
                        <a:ea typeface="Calibri"/>
                        <a:cs typeface="Times New Roman" pitchFamily="18" charset="0"/>
                      </a:endParaRPr>
                    </a:p>
                  </a:txBody>
                  <a:tcPr marL="68580" marR="68580" marT="0" marB="0"/>
                </a:tc>
                <a:tc>
                  <a:txBody>
                    <a:bodyPr/>
                    <a:lstStyle/>
                    <a:p>
                      <a:pPr algn="l">
                        <a:spcAft>
                          <a:spcPts val="0"/>
                        </a:spcAft>
                      </a:pPr>
                      <a:r>
                        <a:rPr lang="hr-HR" sz="1000" dirty="0" smtClean="0">
                          <a:latin typeface="Times New Roman" pitchFamily="18" charset="0"/>
                          <a:ea typeface="Calibri"/>
                          <a:cs typeface="Times New Roman" pitchFamily="18" charset="0"/>
                        </a:rPr>
                        <a:t>kriterij</a:t>
                      </a:r>
                      <a:endParaRPr lang="hr-HR" sz="1000" dirty="0">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hr-HR" sz="1000" dirty="0" smtClean="0">
                          <a:latin typeface="Times New Roman" pitchFamily="18" charset="0"/>
                          <a:ea typeface="Calibri"/>
                          <a:cs typeface="Times New Roman" pitchFamily="18" charset="0"/>
                        </a:rPr>
                        <a:t>Težina kriterija</a:t>
                      </a:r>
                      <a:endParaRPr lang="hr-HR" sz="1000" dirty="0">
                        <a:latin typeface="Times New Roman" pitchFamily="18" charset="0"/>
                        <a:ea typeface="Calibri"/>
                        <a:cs typeface="Times New Roman"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r-HR" sz="1000" b="1" kern="1200" dirty="0" smtClean="0">
                          <a:solidFill>
                            <a:schemeClr val="lt1"/>
                          </a:solidFill>
                          <a:latin typeface="Times New Roman" pitchFamily="18" charset="0"/>
                          <a:ea typeface="+mn-ea"/>
                          <a:cs typeface="Times New Roman" pitchFamily="18" charset="0"/>
                        </a:rPr>
                        <a:t>Mogući bodovi</a:t>
                      </a:r>
                    </a:p>
                  </a:txBody>
                  <a:tcPr marL="68580" marR="68580" marT="0" marB="0"/>
                </a:tc>
              </a:tr>
              <a:tr h="645600">
                <a:tc>
                  <a:txBody>
                    <a:bodyPr/>
                    <a:lstStyle/>
                    <a:p>
                      <a:pPr algn="ctr">
                        <a:spcAft>
                          <a:spcPts val="0"/>
                        </a:spcAft>
                      </a:pPr>
                      <a:r>
                        <a:rPr lang="bs-Latn-BA" sz="1200" dirty="0">
                          <a:latin typeface="Times New Roman"/>
                          <a:ea typeface="Calibri"/>
                          <a:cs typeface="Times New Roman"/>
                        </a:rPr>
                        <a:t>1.</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uticaj na opštinski ekonomski razvoj</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20</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projekat neobično atraktivan za investitore – 3 </a:t>
                      </a:r>
                    </a:p>
                    <a:p>
                      <a:r>
                        <a:rPr lang="hr-HR" sz="800" kern="1200" dirty="0" smtClean="0">
                          <a:solidFill>
                            <a:schemeClr val="dk1"/>
                          </a:solidFill>
                          <a:latin typeface="Times New Roman" pitchFamily="18" charset="0"/>
                          <a:ea typeface="+mn-ea"/>
                          <a:cs typeface="Times New Roman" pitchFamily="18" charset="0"/>
                        </a:rPr>
                        <a:t>- projekat služi mnogim investitorima - 2 </a:t>
                      </a:r>
                    </a:p>
                    <a:p>
                      <a:r>
                        <a:rPr lang="hr-HR" sz="800" kern="1200" dirty="0" smtClean="0">
                          <a:solidFill>
                            <a:schemeClr val="dk1"/>
                          </a:solidFill>
                          <a:latin typeface="Times New Roman" pitchFamily="18" charset="0"/>
                          <a:ea typeface="+mn-ea"/>
                          <a:cs typeface="Times New Roman" pitchFamily="18" charset="0"/>
                        </a:rPr>
                        <a:t>- projekat služi ciljevima pojedinih investitora – 1</a:t>
                      </a:r>
                    </a:p>
                    <a:p>
                      <a:r>
                        <a:rPr lang="hr-HR" sz="800" kern="1200" dirty="0" smtClean="0">
                          <a:solidFill>
                            <a:schemeClr val="dk1"/>
                          </a:solidFill>
                          <a:latin typeface="Times New Roman" pitchFamily="18" charset="0"/>
                          <a:ea typeface="+mn-ea"/>
                          <a:cs typeface="Times New Roman" pitchFamily="18" charset="0"/>
                        </a:rPr>
                        <a:t>- projekat ne služi investitorima – 0</a:t>
                      </a:r>
                      <a:endParaRPr lang="hr-HR" sz="800" dirty="0">
                        <a:latin typeface="Times New Roman" pitchFamily="18" charset="0"/>
                        <a:ea typeface="Calibri"/>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721943">
                <a:tc>
                  <a:txBody>
                    <a:bodyPr/>
                    <a:lstStyle/>
                    <a:p>
                      <a:pPr algn="ctr">
                        <a:spcAft>
                          <a:spcPts val="0"/>
                        </a:spcAft>
                      </a:pPr>
                      <a:r>
                        <a:rPr lang="bs-Latn-BA" sz="1200" dirty="0">
                          <a:latin typeface="Times New Roman"/>
                          <a:ea typeface="Calibri"/>
                          <a:cs typeface="Times New Roman"/>
                        </a:rPr>
                        <a:t>2.</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uticaj na zapošljavanje i dugoročna samoodrživost projekta</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20</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broj zaposlenih veći od 10 nakon realizacije projekta-3</a:t>
                      </a:r>
                    </a:p>
                    <a:p>
                      <a:r>
                        <a:rPr lang="hr-HR" sz="800" kern="1200" dirty="0" smtClean="0">
                          <a:solidFill>
                            <a:schemeClr val="dk1"/>
                          </a:solidFill>
                          <a:latin typeface="Times New Roman" pitchFamily="18" charset="0"/>
                          <a:ea typeface="+mn-ea"/>
                          <a:cs typeface="Times New Roman" pitchFamily="18" charset="0"/>
                        </a:rPr>
                        <a:t>- projekat u potpunosti samoodrživ i ostvaruje profit-2</a:t>
                      </a:r>
                    </a:p>
                    <a:p>
                      <a:r>
                        <a:rPr lang="hr-HR" sz="800" kern="1200" dirty="0" smtClean="0">
                          <a:solidFill>
                            <a:schemeClr val="dk1"/>
                          </a:solidFill>
                          <a:latin typeface="Times New Roman" pitchFamily="18" charset="0"/>
                          <a:ea typeface="+mn-ea"/>
                          <a:cs typeface="Times New Roman" pitchFamily="18" charset="0"/>
                        </a:rPr>
                        <a:t>- nakon realizacije projekta broj zaposlenih od 5 do 10-1 </a:t>
                      </a:r>
                    </a:p>
                    <a:p>
                      <a:r>
                        <a:rPr lang="hr-HR" sz="800" kern="1200" dirty="0" smtClean="0">
                          <a:solidFill>
                            <a:schemeClr val="dk1"/>
                          </a:solidFill>
                          <a:latin typeface="Times New Roman" pitchFamily="18" charset="0"/>
                          <a:ea typeface="+mn-ea"/>
                          <a:cs typeface="Times New Roman" pitchFamily="18" charset="0"/>
                        </a:rPr>
                        <a:t>- projekat nije samoodrživ -0</a:t>
                      </a:r>
                      <a:endParaRPr lang="hr-HR" sz="800" dirty="0">
                        <a:latin typeface="Times New Roman" pitchFamily="18" charset="0"/>
                        <a:ea typeface="Calibri"/>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60325">
                <a:tc>
                  <a:txBody>
                    <a:bodyPr/>
                    <a:lstStyle/>
                    <a:p>
                      <a:pPr algn="ctr">
                        <a:spcAft>
                          <a:spcPts val="0"/>
                        </a:spcAft>
                      </a:pPr>
                      <a:r>
                        <a:rPr lang="bs-Latn-BA" sz="1200" dirty="0">
                          <a:latin typeface="Times New Roman"/>
                          <a:ea typeface="Calibri"/>
                          <a:cs typeface="Times New Roman"/>
                        </a:rPr>
                        <a:t>3.</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teritorijalna širina i korist</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15</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korist od realizacije projekta ima cijela opština (više od 80% stanovnika opštine) – 3 </a:t>
                      </a:r>
                    </a:p>
                    <a:p>
                      <a:r>
                        <a:rPr lang="hr-HR" sz="800" kern="1200" dirty="0" smtClean="0">
                          <a:solidFill>
                            <a:schemeClr val="dk1"/>
                          </a:solidFill>
                          <a:latin typeface="Times New Roman" pitchFamily="18" charset="0"/>
                          <a:ea typeface="+mn-ea"/>
                          <a:cs typeface="Times New Roman" pitchFamily="18" charset="0"/>
                        </a:rPr>
                        <a:t>- korist od realizacije projekta ima više od pola opštine (više od 50% stanovnika opštine) – 2</a:t>
                      </a:r>
                    </a:p>
                    <a:p>
                      <a:r>
                        <a:rPr lang="hr-HR" sz="800" kern="1200" dirty="0" smtClean="0">
                          <a:solidFill>
                            <a:schemeClr val="dk1"/>
                          </a:solidFill>
                          <a:latin typeface="Times New Roman" pitchFamily="18" charset="0"/>
                          <a:ea typeface="+mn-ea"/>
                          <a:cs typeface="Times New Roman" pitchFamily="18" charset="0"/>
                        </a:rPr>
                        <a:t>- korist od realizacije projekta ima dio stanovnika opštine (više od 30% stanovnika opštine) –1 </a:t>
                      </a:r>
                    </a:p>
                    <a:p>
                      <a:r>
                        <a:rPr lang="hr-HR" sz="800" kern="1200" dirty="0" smtClean="0">
                          <a:solidFill>
                            <a:schemeClr val="dk1"/>
                          </a:solidFill>
                          <a:latin typeface="Times New Roman" pitchFamily="18" charset="0"/>
                          <a:ea typeface="+mn-ea"/>
                          <a:cs typeface="Times New Roman" pitchFamily="18" charset="0"/>
                        </a:rPr>
                        <a:t>- korist od realizacije projekta ima jedan mali dio opštine (više od 5% stanovnika opštine) – 0</a:t>
                      </a:r>
                      <a:endParaRPr lang="hr-HR" sz="800" kern="1200" dirty="0">
                        <a:solidFill>
                          <a:schemeClr val="dk1"/>
                        </a:solidFill>
                        <a:latin typeface="Times New Roman" pitchFamily="18" charset="0"/>
                        <a:ea typeface="+mn-ea"/>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11936">
                <a:tc>
                  <a:txBody>
                    <a:bodyPr/>
                    <a:lstStyle/>
                    <a:p>
                      <a:pPr algn="ctr">
                        <a:spcAft>
                          <a:spcPts val="0"/>
                        </a:spcAft>
                      </a:pPr>
                      <a:r>
                        <a:rPr lang="bs-Latn-BA" sz="1200" dirty="0">
                          <a:latin typeface="Times New Roman"/>
                          <a:ea typeface="Calibri"/>
                          <a:cs typeface="Times New Roman"/>
                        </a:rPr>
                        <a:t>4.</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spremnost stanovništva da vlastitim sredstvima sufinansira projekat</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15</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finansijska podrška projekta od strane građana do 1/2 – 3</a:t>
                      </a:r>
                    </a:p>
                    <a:p>
                      <a:r>
                        <a:rPr lang="hr-HR" sz="800" kern="1200" dirty="0" smtClean="0">
                          <a:solidFill>
                            <a:schemeClr val="dk1"/>
                          </a:solidFill>
                          <a:latin typeface="Times New Roman" pitchFamily="18" charset="0"/>
                          <a:ea typeface="+mn-ea"/>
                          <a:cs typeface="Times New Roman" pitchFamily="18" charset="0"/>
                        </a:rPr>
                        <a:t>- finansijska podrška projekta od strane građana do 1/3 – 2</a:t>
                      </a:r>
                    </a:p>
                    <a:p>
                      <a:r>
                        <a:rPr lang="hr-HR" sz="800" kern="1200" dirty="0" smtClean="0">
                          <a:solidFill>
                            <a:schemeClr val="dk1"/>
                          </a:solidFill>
                          <a:latin typeface="Times New Roman" pitchFamily="18" charset="0"/>
                          <a:ea typeface="+mn-ea"/>
                          <a:cs typeface="Times New Roman" pitchFamily="18" charset="0"/>
                        </a:rPr>
                        <a:t>- finansijska podrška projekta od strane građana do 1/5 – 1</a:t>
                      </a:r>
                    </a:p>
                    <a:p>
                      <a:r>
                        <a:rPr lang="hr-HR" sz="800" kern="1200" dirty="0" smtClean="0">
                          <a:solidFill>
                            <a:schemeClr val="dk1"/>
                          </a:solidFill>
                          <a:latin typeface="Times New Roman" pitchFamily="18" charset="0"/>
                          <a:ea typeface="+mn-ea"/>
                          <a:cs typeface="Times New Roman" pitchFamily="18" charset="0"/>
                        </a:rPr>
                        <a:t>- građani nisu spremni da finansiraju projekat -0</a:t>
                      </a:r>
                      <a:endParaRPr lang="hr-HR" sz="800" kern="1200" dirty="0">
                        <a:solidFill>
                          <a:schemeClr val="dk1"/>
                        </a:solidFill>
                        <a:latin typeface="Times New Roman" pitchFamily="18" charset="0"/>
                        <a:ea typeface="+mn-ea"/>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70824">
                <a:tc>
                  <a:txBody>
                    <a:bodyPr/>
                    <a:lstStyle/>
                    <a:p>
                      <a:pPr algn="ctr">
                        <a:spcAft>
                          <a:spcPts val="0"/>
                        </a:spcAft>
                      </a:pPr>
                      <a:r>
                        <a:rPr lang="bs-Latn-BA" sz="1200" dirty="0">
                          <a:latin typeface="Times New Roman"/>
                          <a:ea typeface="Calibri"/>
                          <a:cs typeface="Times New Roman"/>
                        </a:rPr>
                        <a:t>5.</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obezbjeđenje sredstava izvan budžeta opštine</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10</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projekat obezbjeđuje donacije – 3</a:t>
                      </a:r>
                    </a:p>
                    <a:p>
                      <a:r>
                        <a:rPr lang="hr-HR" sz="800" kern="1200" dirty="0" smtClean="0">
                          <a:solidFill>
                            <a:schemeClr val="dk1"/>
                          </a:solidFill>
                          <a:latin typeface="Times New Roman" pitchFamily="18" charset="0"/>
                          <a:ea typeface="+mn-ea"/>
                          <a:cs typeface="Times New Roman" pitchFamily="18" charset="0"/>
                        </a:rPr>
                        <a:t>- projekat omogućava sufinansiranje privatnog investitora – 2</a:t>
                      </a:r>
                    </a:p>
                    <a:p>
                      <a:r>
                        <a:rPr lang="hr-HR" sz="800" kern="1200" dirty="0" smtClean="0">
                          <a:solidFill>
                            <a:schemeClr val="dk1"/>
                          </a:solidFill>
                          <a:latin typeface="Times New Roman" pitchFamily="18" charset="0"/>
                          <a:ea typeface="+mn-ea"/>
                          <a:cs typeface="Times New Roman" pitchFamily="18" charset="0"/>
                        </a:rPr>
                        <a:t>- projekat omogućava dobijanje kredita od poslovnih banaka – 1</a:t>
                      </a:r>
                    </a:p>
                    <a:p>
                      <a:r>
                        <a:rPr lang="hr-HR" sz="800" kern="1200" dirty="0" smtClean="0">
                          <a:solidFill>
                            <a:schemeClr val="dk1"/>
                          </a:solidFill>
                          <a:latin typeface="Times New Roman" pitchFamily="18" charset="0"/>
                          <a:ea typeface="+mn-ea"/>
                          <a:cs typeface="Times New Roman" pitchFamily="18" charset="0"/>
                        </a:rPr>
                        <a:t>- projekat ne omogućava sredstva van opštinskog budžeta -0</a:t>
                      </a:r>
                      <a:endParaRPr lang="hr-HR" sz="800" kern="1200" dirty="0">
                        <a:solidFill>
                          <a:schemeClr val="dk1"/>
                        </a:solidFill>
                        <a:latin typeface="Times New Roman" pitchFamily="18" charset="0"/>
                        <a:ea typeface="+mn-ea"/>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11936">
                <a:tc>
                  <a:txBody>
                    <a:bodyPr/>
                    <a:lstStyle/>
                    <a:p>
                      <a:pPr algn="ctr">
                        <a:spcAft>
                          <a:spcPts val="0"/>
                        </a:spcAft>
                      </a:pPr>
                      <a:r>
                        <a:rPr lang="bs-Latn-BA" sz="1200" dirty="0">
                          <a:latin typeface="Times New Roman"/>
                          <a:ea typeface="Calibri"/>
                          <a:cs typeface="Times New Roman"/>
                        </a:rPr>
                        <a:t>6.</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donosi nove budžetske prihode</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10</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projekat će odmah donijeti značajne prihode – 3 </a:t>
                      </a:r>
                    </a:p>
                    <a:p>
                      <a:r>
                        <a:rPr lang="hr-HR" sz="800" kern="1200" dirty="0" smtClean="0">
                          <a:solidFill>
                            <a:schemeClr val="dk1"/>
                          </a:solidFill>
                          <a:latin typeface="Times New Roman" pitchFamily="18" charset="0"/>
                          <a:ea typeface="+mn-ea"/>
                          <a:cs typeface="Times New Roman" pitchFamily="18" charset="0"/>
                        </a:rPr>
                        <a:t>- projekat će donijeti prihode nakon tri godine – 2</a:t>
                      </a:r>
                    </a:p>
                    <a:p>
                      <a:r>
                        <a:rPr lang="hr-HR" sz="800" kern="1200" dirty="0" smtClean="0">
                          <a:solidFill>
                            <a:schemeClr val="dk1"/>
                          </a:solidFill>
                          <a:latin typeface="Times New Roman" pitchFamily="18" charset="0"/>
                          <a:ea typeface="+mn-ea"/>
                          <a:cs typeface="Times New Roman" pitchFamily="18" charset="0"/>
                        </a:rPr>
                        <a:t>- projekat će donijeti nove prihode, ali tek nakon mnogo godina – 1 </a:t>
                      </a:r>
                    </a:p>
                    <a:p>
                      <a:r>
                        <a:rPr lang="hr-HR" sz="800" kern="1200" dirty="0" smtClean="0">
                          <a:solidFill>
                            <a:schemeClr val="dk1"/>
                          </a:solidFill>
                          <a:latin typeface="Times New Roman" pitchFamily="18" charset="0"/>
                          <a:ea typeface="+mn-ea"/>
                          <a:cs typeface="Times New Roman" pitchFamily="18" charset="0"/>
                        </a:rPr>
                        <a:t>- projekat neće donijeti nove prihode – 0</a:t>
                      </a:r>
                      <a:endParaRPr lang="hr-HR" sz="800" kern="1200" dirty="0">
                        <a:solidFill>
                          <a:schemeClr val="dk1"/>
                        </a:solidFill>
                        <a:latin typeface="Times New Roman" pitchFamily="18" charset="0"/>
                        <a:ea typeface="+mn-ea"/>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99356">
                <a:tc>
                  <a:txBody>
                    <a:bodyPr/>
                    <a:lstStyle/>
                    <a:p>
                      <a:pPr algn="ctr">
                        <a:spcAft>
                          <a:spcPts val="0"/>
                        </a:spcAft>
                      </a:pPr>
                      <a:r>
                        <a:rPr lang="bs-Latn-BA" sz="1200" dirty="0">
                          <a:latin typeface="Times New Roman"/>
                          <a:ea typeface="Calibri"/>
                          <a:cs typeface="Times New Roman"/>
                        </a:rPr>
                        <a:t>7.</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stepen ulaganja opštine na tom području u prethodnom periodu</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5</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nije bilo kapitalnih ulaganja u posljednjih 5 godina – 3</a:t>
                      </a:r>
                    </a:p>
                    <a:p>
                      <a:r>
                        <a:rPr lang="hr-HR" sz="800" kern="1200" dirty="0" smtClean="0">
                          <a:solidFill>
                            <a:schemeClr val="dk1"/>
                          </a:solidFill>
                          <a:latin typeface="Times New Roman" pitchFamily="18" charset="0"/>
                          <a:ea typeface="+mn-ea"/>
                          <a:cs typeface="Times New Roman" pitchFamily="18" charset="0"/>
                        </a:rPr>
                        <a:t>- nije bilo kapitalnih ulaganja u posljednje tri godine – 2 </a:t>
                      </a:r>
                    </a:p>
                    <a:p>
                      <a:r>
                        <a:rPr lang="hr-HR" sz="800" kern="1200" dirty="0" smtClean="0">
                          <a:solidFill>
                            <a:schemeClr val="dk1"/>
                          </a:solidFill>
                          <a:latin typeface="Times New Roman" pitchFamily="18" charset="0"/>
                          <a:ea typeface="+mn-ea"/>
                          <a:cs typeface="Times New Roman" pitchFamily="18" charset="0"/>
                        </a:rPr>
                        <a:t>- nije bilo kapitalnih ulaganja u posljednjoj godini – 1</a:t>
                      </a:r>
                    </a:p>
                    <a:p>
                      <a:r>
                        <a:rPr lang="hr-HR" sz="800" kern="1200" dirty="0" smtClean="0">
                          <a:solidFill>
                            <a:schemeClr val="dk1"/>
                          </a:solidFill>
                          <a:latin typeface="Times New Roman" pitchFamily="18" charset="0"/>
                          <a:ea typeface="+mn-ea"/>
                          <a:cs typeface="Times New Roman" pitchFamily="18" charset="0"/>
                        </a:rPr>
                        <a:t>- postojala su kapitalna ulaganja u posljednjoj godini – 0 </a:t>
                      </a:r>
                      <a:endParaRPr lang="hr-HR" sz="800" kern="1200" dirty="0">
                        <a:solidFill>
                          <a:schemeClr val="dk1"/>
                        </a:solidFill>
                        <a:latin typeface="Times New Roman" pitchFamily="18" charset="0"/>
                        <a:ea typeface="+mn-ea"/>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76969">
                <a:tc>
                  <a:txBody>
                    <a:bodyPr/>
                    <a:lstStyle/>
                    <a:p>
                      <a:pPr algn="ctr">
                        <a:spcAft>
                          <a:spcPts val="0"/>
                        </a:spcAft>
                      </a:pPr>
                      <a:r>
                        <a:rPr lang="bs-Latn-BA" sz="1200" dirty="0">
                          <a:latin typeface="Times New Roman"/>
                          <a:ea typeface="Calibri"/>
                          <a:cs typeface="Times New Roman"/>
                        </a:rPr>
                        <a:t>8.</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l">
                        <a:spcAft>
                          <a:spcPts val="0"/>
                        </a:spcAft>
                      </a:pPr>
                      <a:r>
                        <a:rPr lang="bs-Latn-BA" sz="1200" b="1" dirty="0">
                          <a:latin typeface="Times New Roman"/>
                          <a:ea typeface="Calibri"/>
                          <a:cs typeface="Times New Roman"/>
                        </a:rPr>
                        <a:t>ekološki uticaj na okolinu</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spcAft>
                          <a:spcPts val="0"/>
                        </a:spcAft>
                      </a:pPr>
                      <a:r>
                        <a:rPr lang="bs-Latn-BA" sz="1200" b="1" dirty="0">
                          <a:latin typeface="Times New Roman"/>
                          <a:ea typeface="Calibri"/>
                          <a:cs typeface="Times New Roman"/>
                        </a:rPr>
                        <a:t>5</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r>
                        <a:rPr lang="hr-HR" sz="800" kern="1200" dirty="0" smtClean="0">
                          <a:solidFill>
                            <a:schemeClr val="dk1"/>
                          </a:solidFill>
                          <a:latin typeface="Times New Roman" pitchFamily="18" charset="0"/>
                          <a:ea typeface="+mn-ea"/>
                          <a:cs typeface="Times New Roman" pitchFamily="18" charset="0"/>
                        </a:rPr>
                        <a:t>- projekat poboljšava stanje životne sredine – 3 </a:t>
                      </a:r>
                    </a:p>
                    <a:p>
                      <a:r>
                        <a:rPr lang="hr-HR" sz="800" kern="1200" dirty="0" smtClean="0">
                          <a:solidFill>
                            <a:schemeClr val="dk1"/>
                          </a:solidFill>
                          <a:latin typeface="Times New Roman" pitchFamily="18" charset="0"/>
                          <a:ea typeface="+mn-ea"/>
                          <a:cs typeface="Times New Roman" pitchFamily="18" charset="0"/>
                        </a:rPr>
                        <a:t>- projekat je povoljan za životnu sredinu – 2</a:t>
                      </a:r>
                    </a:p>
                    <a:p>
                      <a:r>
                        <a:rPr lang="hr-HR" sz="800" kern="1200" dirty="0" smtClean="0">
                          <a:solidFill>
                            <a:schemeClr val="dk1"/>
                          </a:solidFill>
                          <a:latin typeface="Times New Roman" pitchFamily="18" charset="0"/>
                          <a:ea typeface="+mn-ea"/>
                          <a:cs typeface="Times New Roman" pitchFamily="18" charset="0"/>
                        </a:rPr>
                        <a:t>- projekat nema uticaja na životnu sredinu – 1</a:t>
                      </a:r>
                    </a:p>
                    <a:p>
                      <a:r>
                        <a:rPr lang="hr-HR" sz="800" kern="1200" dirty="0" smtClean="0">
                          <a:solidFill>
                            <a:schemeClr val="dk1"/>
                          </a:solidFill>
                          <a:latin typeface="Times New Roman" pitchFamily="18" charset="0"/>
                          <a:ea typeface="+mn-ea"/>
                          <a:cs typeface="Times New Roman" pitchFamily="18" charset="0"/>
                        </a:rPr>
                        <a:t>- projekat zagađuje životnu sredinu – 0</a:t>
                      </a:r>
                      <a:endParaRPr lang="hr-HR" sz="800" kern="1200" dirty="0">
                        <a:solidFill>
                          <a:schemeClr val="dk1"/>
                        </a:solidFill>
                        <a:latin typeface="Times New Roman" pitchFamily="18" charset="0"/>
                        <a:ea typeface="+mn-ea"/>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bl>
          </a:graphicData>
        </a:graphic>
      </p:graphicFrame>
      <p:pic>
        <p:nvPicPr>
          <p:cNvPr id="5" name="Picture 4"/>
          <p:cNvPicPr/>
          <p:nvPr/>
        </p:nvPicPr>
        <p:blipFill>
          <a:blip r:embed="rId3" cstate="print"/>
          <a:srcRect/>
          <a:stretch>
            <a:fillRect/>
          </a:stretch>
        </p:blipFill>
        <p:spPr bwMode="auto">
          <a:xfrm>
            <a:off x="8153400" y="76200"/>
            <a:ext cx="533400" cy="609600"/>
          </a:xfrm>
          <a:prstGeom prst="rect">
            <a:avLst/>
          </a:prstGeom>
          <a:noFill/>
          <a:ln w="9525">
            <a:noFill/>
            <a:miter lim="800000"/>
            <a:headEnd/>
            <a:tailEnd/>
          </a:ln>
        </p:spPr>
      </p:pic>
    </p:spTree>
  </p:cSld>
  <p:clrMapOvr>
    <a:masterClrMapping/>
  </p:clrMapOvr>
  <p:transition advTm="20358">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2">
            <a:schemeClr val="accent3"/>
          </a:lnRef>
          <a:fillRef idx="1">
            <a:schemeClr val="lt1"/>
          </a:fillRef>
          <a:effectRef idx="0">
            <a:schemeClr val="accent3"/>
          </a:effectRef>
          <a:fontRef idx="minor">
            <a:schemeClr val="dk1"/>
          </a:fontRef>
        </p:style>
        <p:txBody>
          <a:bodyPr>
            <a:normAutofit/>
          </a:bodyPr>
          <a:lstStyle/>
          <a:p>
            <a:r>
              <a:rPr lang="hr-HR" sz="1200" b="1" dirty="0" smtClean="0">
                <a:latin typeface="Times New Roman" pitchFamily="18" charset="0"/>
                <a:cs typeface="Times New Roman" pitchFamily="18" charset="0"/>
              </a:rPr>
              <a:t>PREZENTACIJA: PROGRAM KAPITALNIH INVESTICIJA GRADA GRAČANICA</a:t>
            </a:r>
            <a:endParaRPr lang="hr-HR" sz="1200" dirty="0"/>
          </a:p>
        </p:txBody>
      </p:sp>
      <p:sp>
        <p:nvSpPr>
          <p:cNvPr id="3" name="Content Placeholder 2"/>
          <p:cNvSpPr>
            <a:spLocks noGrp="1"/>
          </p:cNvSpPr>
          <p:nvPr>
            <p:ph sz="half" idx="1"/>
          </p:nvPr>
        </p:nvSpPr>
        <p:spPr>
          <a:xfrm>
            <a:off x="457200" y="1143000"/>
            <a:ext cx="4038600" cy="5181600"/>
          </a:xfr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a:bodyPr>
          <a:lstStyle/>
          <a:p>
            <a:r>
              <a:rPr lang="hr-HR" sz="2400" dirty="0" smtClean="0">
                <a:latin typeface="Times New Roman" pitchFamily="18" charset="0"/>
                <a:cs typeface="Times New Roman" pitchFamily="18" charset="0"/>
              </a:rPr>
              <a:t>Grad Gračanica u svojim Strateškim dokumentima, kod izrade, ažuriranja, te realizaciji istih, uvrštava, poštuje, doprinosi unapređenju </a:t>
            </a:r>
          </a:p>
          <a:p>
            <a:pPr>
              <a:buNone/>
            </a:pPr>
            <a:r>
              <a:rPr lang="hr-HR" sz="2400" dirty="0" smtClean="0">
                <a:latin typeface="Times New Roman" pitchFamily="18" charset="0"/>
                <a:cs typeface="Times New Roman" pitchFamily="18" charset="0"/>
              </a:rPr>
              <a:t>    CILJEVA ODRŽIVOG RAZVOJA </a:t>
            </a:r>
          </a:p>
          <a:p>
            <a:pPr>
              <a:buNone/>
            </a:pPr>
            <a:r>
              <a:rPr lang="hr-HR" sz="2400" dirty="0" smtClean="0">
                <a:latin typeface="Times New Roman" pitchFamily="18" charset="0"/>
                <a:cs typeface="Times New Roman" pitchFamily="18" charset="0"/>
              </a:rPr>
              <a:t>     što je vidljivo i kroz dostavljene i uvrštene projekte za realizaciju u </a:t>
            </a:r>
          </a:p>
          <a:p>
            <a:pPr>
              <a:buNone/>
            </a:pPr>
            <a:r>
              <a:rPr lang="hr-HR" sz="2400" dirty="0" smtClean="0">
                <a:latin typeface="Times New Roman" pitchFamily="18" charset="0"/>
                <a:cs typeface="Times New Roman" pitchFamily="18" charset="0"/>
              </a:rPr>
              <a:t>     PKI 2016-2020 i novom </a:t>
            </a:r>
          </a:p>
          <a:p>
            <a:pPr>
              <a:buNone/>
            </a:pPr>
            <a:r>
              <a:rPr lang="hr-HR" sz="2400" dirty="0" smtClean="0">
                <a:latin typeface="Times New Roman" pitchFamily="18" charset="0"/>
                <a:cs typeface="Times New Roman" pitchFamily="18" charset="0"/>
              </a:rPr>
              <a:t>     PKI 2021-2025 </a:t>
            </a:r>
            <a:r>
              <a:rPr lang="hr-HR" sz="1900" dirty="0" smtClean="0"/>
              <a:t> </a:t>
            </a:r>
          </a:p>
          <a:p>
            <a:endParaRPr lang="hr-HR" dirty="0"/>
          </a:p>
        </p:txBody>
      </p:sp>
      <p:pic>
        <p:nvPicPr>
          <p:cNvPr id="5" name="Picture 4" descr="C:\Users\LejlaC\Desktop\Ciljevi odrzivog razvoja\COR_Logo_vertical_COLOR.png"/>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214314" y="1371600"/>
            <a:ext cx="2862886" cy="1524000"/>
          </a:xfrm>
          <a:prstGeom prst="rect">
            <a:avLst/>
          </a:prstGeom>
          <a:noFill/>
          <a:ln>
            <a:noFill/>
          </a:ln>
        </p:spPr>
      </p:pic>
      <p:pic>
        <p:nvPicPr>
          <p:cNvPr id="6" name="Content Placeholder 5" descr="C:\Users\LejlaC\Desktop\Ciljevi odrzivog razvoja\COR_Cilj-1_ikona-300x300.png"/>
          <p:cNvPicPr>
            <a:picLocks noGrp="1"/>
          </p:cNvPicPr>
          <p:nvPr>
            <p:ph sz="half" idx="2"/>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007002" y="3254402"/>
            <a:ext cx="631798" cy="631798"/>
          </a:xfrm>
          <a:prstGeom prst="rect">
            <a:avLst/>
          </a:prstGeom>
          <a:noFill/>
          <a:ln>
            <a:noFill/>
          </a:ln>
        </p:spPr>
      </p:pic>
      <p:pic>
        <p:nvPicPr>
          <p:cNvPr id="7" name="Picture 6" descr="C:\Users\LejlaC\Desktop\Ciljevi odrzivog razvoja\COR_Cilj-2_ikona-300x300.png"/>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695950" y="3257550"/>
            <a:ext cx="628650" cy="628650"/>
          </a:xfrm>
          <a:prstGeom prst="rect">
            <a:avLst/>
          </a:prstGeom>
          <a:noFill/>
          <a:ln>
            <a:noFill/>
          </a:ln>
        </p:spPr>
      </p:pic>
      <p:pic>
        <p:nvPicPr>
          <p:cNvPr id="8" name="Picture 7" descr="C:\Users\LejlaC\Desktop\Ciljevi odrzivog razvoja\COR_Cilj-3_ikona-300x300.png"/>
          <p:cNvPicPr/>
          <p:nvPr/>
        </p:nvPicPr>
        <p:blipFill>
          <a:blip r:embed="rId5"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400800" y="3276600"/>
            <a:ext cx="609600" cy="609600"/>
          </a:xfrm>
          <a:prstGeom prst="rect">
            <a:avLst/>
          </a:prstGeom>
          <a:noFill/>
          <a:ln>
            <a:noFill/>
          </a:ln>
        </p:spPr>
      </p:pic>
      <p:pic>
        <p:nvPicPr>
          <p:cNvPr id="9" name="Picture 8" descr="C:\Users\LejlaC\Desktop\Ciljevi odrzivog razvoja\COR_Cilj-4_ikona-300x300.png"/>
          <p:cNvPicPr/>
          <p:nvPr/>
        </p:nvPicPr>
        <p:blipFill>
          <a:blip r:embed="rId6"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086600" y="3276600"/>
            <a:ext cx="609600" cy="609600"/>
          </a:xfrm>
          <a:prstGeom prst="rect">
            <a:avLst/>
          </a:prstGeom>
          <a:noFill/>
          <a:ln>
            <a:noFill/>
          </a:ln>
        </p:spPr>
      </p:pic>
      <p:pic>
        <p:nvPicPr>
          <p:cNvPr id="10" name="Picture 9" descr="C:\Users\LejlaC\Desktop\Ciljevi odrzivog razvoja\COR_Cilj-5_ikona-300x300.png"/>
          <p:cNvPicPr/>
          <p:nvPr/>
        </p:nvPicPr>
        <p:blipFill>
          <a:blip r:embed="rId7"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762875" y="3267075"/>
            <a:ext cx="619125" cy="619125"/>
          </a:xfrm>
          <a:prstGeom prst="rect">
            <a:avLst/>
          </a:prstGeom>
          <a:noFill/>
          <a:ln>
            <a:noFill/>
          </a:ln>
        </p:spPr>
      </p:pic>
      <p:pic>
        <p:nvPicPr>
          <p:cNvPr id="11" name="Picture 10" descr="C:\Users\LejlaC\Desktop\Ciljevi odrzivog razvoja\COR_Cilj-6_ikona-300x300.png"/>
          <p:cNvPicPr/>
          <p:nvPr/>
        </p:nvPicPr>
        <p:blipFill>
          <a:blip r:embed="rId8"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010150" y="3962400"/>
            <a:ext cx="628650" cy="609600"/>
          </a:xfrm>
          <a:prstGeom prst="rect">
            <a:avLst/>
          </a:prstGeom>
          <a:noFill/>
          <a:ln>
            <a:noFill/>
          </a:ln>
        </p:spPr>
      </p:pic>
      <p:pic>
        <p:nvPicPr>
          <p:cNvPr id="12" name="Picture 11" descr="C:\Users\LejlaC\Desktop\Ciljevi odrzivog razvoja\COR_Cilj-7_ikona-300x300.png"/>
          <p:cNvPicPr/>
          <p:nvPr/>
        </p:nvPicPr>
        <p:blipFill>
          <a:blip r:embed="rId9"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715000" y="3962400"/>
            <a:ext cx="609600" cy="609600"/>
          </a:xfrm>
          <a:prstGeom prst="rect">
            <a:avLst/>
          </a:prstGeom>
          <a:noFill/>
          <a:ln>
            <a:noFill/>
          </a:ln>
        </p:spPr>
      </p:pic>
      <p:pic>
        <p:nvPicPr>
          <p:cNvPr id="13" name="Picture 12" descr="SDG Cilj 8. Dostojanstven rad I ekonomski rast – Zamisli 2030"/>
          <p:cNvPicPr/>
          <p:nvPr/>
        </p:nvPicPr>
        <p:blipFill>
          <a:blip r:embed="rId10"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372225" y="3962400"/>
            <a:ext cx="638175" cy="609600"/>
          </a:xfrm>
          <a:prstGeom prst="rect">
            <a:avLst/>
          </a:prstGeom>
          <a:noFill/>
          <a:ln>
            <a:noFill/>
          </a:ln>
        </p:spPr>
      </p:pic>
      <p:pic>
        <p:nvPicPr>
          <p:cNvPr id="14" name="Picture 13" descr="C:\Users\LejlaC\Desktop\Ciljevi odrzivog razvoja\COR_Cilj-9_ikona-300x300.png"/>
          <p:cNvPicPr/>
          <p:nvPr/>
        </p:nvPicPr>
        <p:blipFill>
          <a:blip r:embed="rId11"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086600" y="3962400"/>
            <a:ext cx="609600" cy="609600"/>
          </a:xfrm>
          <a:prstGeom prst="rect">
            <a:avLst/>
          </a:prstGeom>
          <a:noFill/>
          <a:ln>
            <a:noFill/>
          </a:ln>
        </p:spPr>
      </p:pic>
      <p:pic>
        <p:nvPicPr>
          <p:cNvPr id="15" name="Picture 14" descr="C:\Users\LejlaC\Desktop\Ciljevi odrzivog razvoja\COR_Cilj-10_ikona-300x300.png"/>
          <p:cNvPicPr/>
          <p:nvPr/>
        </p:nvPicPr>
        <p:blipFill>
          <a:blip r:embed="rId1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762875" y="3952875"/>
            <a:ext cx="619125" cy="619125"/>
          </a:xfrm>
          <a:prstGeom prst="rect">
            <a:avLst/>
          </a:prstGeom>
          <a:noFill/>
          <a:ln>
            <a:noFill/>
          </a:ln>
        </p:spPr>
      </p:pic>
      <p:pic>
        <p:nvPicPr>
          <p:cNvPr id="16" name="Picture 15" descr="C:\Users\LejlaC\Desktop\Ciljevi odrzivog razvoja\COR_Cilj-11_ikona-300x300.png"/>
          <p:cNvPicPr/>
          <p:nvPr/>
        </p:nvPicPr>
        <p:blipFill>
          <a:blip r:embed="rId1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029200" y="4648200"/>
            <a:ext cx="609600" cy="609600"/>
          </a:xfrm>
          <a:prstGeom prst="rect">
            <a:avLst/>
          </a:prstGeom>
          <a:noFill/>
          <a:ln>
            <a:noFill/>
          </a:ln>
        </p:spPr>
      </p:pic>
      <p:pic>
        <p:nvPicPr>
          <p:cNvPr id="17" name="Picture 16" descr="C:\Users\LejlaC\Desktop\Ciljevi odrzivog razvoja\COR_Cilj-12_ikona-300x300.png"/>
          <p:cNvPicPr/>
          <p:nvPr/>
        </p:nvPicPr>
        <p:blipFill>
          <a:blip r:embed="rId1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715000" y="4648200"/>
            <a:ext cx="609600" cy="609600"/>
          </a:xfrm>
          <a:prstGeom prst="rect">
            <a:avLst/>
          </a:prstGeom>
          <a:noFill/>
          <a:ln>
            <a:noFill/>
          </a:ln>
        </p:spPr>
      </p:pic>
      <p:pic>
        <p:nvPicPr>
          <p:cNvPr id="18" name="Picture 17" descr="C:\Users\LejlaC\Desktop\Ciljevi odrzivog razvoja\COR_Cilj-13_ikona-300x300.png"/>
          <p:cNvPicPr/>
          <p:nvPr/>
        </p:nvPicPr>
        <p:blipFill>
          <a:blip r:embed="rId15"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6381750" y="4629150"/>
            <a:ext cx="628650" cy="628650"/>
          </a:xfrm>
          <a:prstGeom prst="rect">
            <a:avLst/>
          </a:prstGeom>
          <a:noFill/>
          <a:ln>
            <a:noFill/>
          </a:ln>
        </p:spPr>
      </p:pic>
      <p:pic>
        <p:nvPicPr>
          <p:cNvPr id="19" name="Picture 18" descr="C:\Users\LejlaC\Desktop\Ciljevi odrzivog razvoja\COR_Cilj-14_ikona-300x300.png"/>
          <p:cNvPicPr/>
          <p:nvPr/>
        </p:nvPicPr>
        <p:blipFill>
          <a:blip r:embed="rId16"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067550" y="4629150"/>
            <a:ext cx="628650" cy="628650"/>
          </a:xfrm>
          <a:prstGeom prst="rect">
            <a:avLst/>
          </a:prstGeom>
          <a:noFill/>
          <a:ln>
            <a:noFill/>
          </a:ln>
        </p:spPr>
      </p:pic>
      <p:pic>
        <p:nvPicPr>
          <p:cNvPr id="20" name="Picture 19" descr="C:\Users\LejlaC\Desktop\Ciljevi odrzivog razvoja\COR_Cilj-15_ikona-300x300.png"/>
          <p:cNvPicPr/>
          <p:nvPr/>
        </p:nvPicPr>
        <p:blipFill>
          <a:blip r:embed="rId17"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7743825" y="4619625"/>
            <a:ext cx="638175" cy="638175"/>
          </a:xfrm>
          <a:prstGeom prst="rect">
            <a:avLst/>
          </a:prstGeom>
          <a:noFill/>
          <a:ln>
            <a:noFill/>
          </a:ln>
        </p:spPr>
      </p:pic>
      <p:pic>
        <p:nvPicPr>
          <p:cNvPr id="21" name="Picture 20" descr="C:\Users\LejlaC\Desktop\Ciljevi odrzivog razvoja\COR_Cilj-16_ikona-300x300.png"/>
          <p:cNvPicPr/>
          <p:nvPr/>
        </p:nvPicPr>
        <p:blipFill>
          <a:blip r:embed="rId18"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019675" y="5324475"/>
            <a:ext cx="619125" cy="619125"/>
          </a:xfrm>
          <a:prstGeom prst="rect">
            <a:avLst/>
          </a:prstGeom>
          <a:noFill/>
          <a:ln>
            <a:noFill/>
          </a:ln>
        </p:spPr>
      </p:pic>
      <p:pic>
        <p:nvPicPr>
          <p:cNvPr id="22" name="Picture 21" descr="C:\Users\LejlaC\Desktop\Ciljevi odrzivog razvoja\COR_Cilj-17_ikona-300x300.png"/>
          <p:cNvPicPr/>
          <p:nvPr/>
        </p:nvPicPr>
        <p:blipFill>
          <a:blip r:embed="rId19"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705475" y="5324475"/>
            <a:ext cx="619125" cy="619125"/>
          </a:xfrm>
          <a:prstGeom prst="rect">
            <a:avLst/>
          </a:prstGeom>
          <a:noFill/>
          <a:ln>
            <a:noFill/>
          </a:ln>
        </p:spPr>
      </p:pic>
      <p:pic>
        <p:nvPicPr>
          <p:cNvPr id="23" name="Picture 22"/>
          <p:cNvPicPr/>
          <p:nvPr/>
        </p:nvPicPr>
        <p:blipFill>
          <a:blip r:embed="rId20"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style>
          <a:lnRef idx="2">
            <a:schemeClr val="accent4"/>
          </a:lnRef>
          <a:fillRef idx="1">
            <a:schemeClr val="lt1"/>
          </a:fillRef>
          <a:effectRef idx="0">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dirty="0"/>
          </a:p>
        </p:txBody>
      </p:sp>
      <p:sp>
        <p:nvSpPr>
          <p:cNvPr id="3" name="Content Placeholder 2"/>
          <p:cNvSpPr>
            <a:spLocks noGrp="1"/>
          </p:cNvSpPr>
          <p:nvPr>
            <p:ph sz="half" idx="1"/>
          </p:nvPr>
        </p:nvSpPr>
        <p:spPr>
          <a:xfrm>
            <a:off x="457200" y="914400"/>
            <a:ext cx="4038600" cy="5410200"/>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buNone/>
            </a:pPr>
            <a:r>
              <a:rPr lang="hr-HR" sz="1400" b="1" dirty="0" smtClean="0"/>
              <a:t>Pri utvrđivanju prioritete uzeti u obzir i okvir za Ciljeve održivog razvoja po sektorima  i poglavljima:</a:t>
            </a:r>
          </a:p>
          <a:p>
            <a:pPr marL="0" indent="0">
              <a:buNone/>
            </a:pPr>
            <a:endParaRPr lang="hr-HR" sz="1400" b="1" dirty="0" smtClean="0"/>
          </a:p>
          <a:p>
            <a:pPr marL="0" indent="0">
              <a:buNone/>
            </a:pPr>
            <a:r>
              <a:rPr lang="hr-HR" sz="1400" b="1" dirty="0" smtClean="0"/>
              <a:t>Sektori:</a:t>
            </a:r>
          </a:p>
          <a:p>
            <a:r>
              <a:rPr lang="hr-HR" sz="1400" b="1" dirty="0" smtClean="0"/>
              <a:t>Ekonomski sektor:</a:t>
            </a:r>
            <a:r>
              <a:rPr lang="hr-HR" sz="1400" dirty="0" smtClean="0"/>
              <a:t> </a:t>
            </a:r>
          </a:p>
          <a:p>
            <a:pPr>
              <a:buNone/>
            </a:pPr>
            <a:r>
              <a:rPr lang="hr-HR" sz="1400" dirty="0" smtClean="0"/>
              <a:t>	1 - Svijet bez siromaštva, </a:t>
            </a:r>
          </a:p>
          <a:p>
            <a:pPr>
              <a:buNone/>
            </a:pPr>
            <a:r>
              <a:rPr lang="hr-HR" sz="1400" dirty="0" smtClean="0"/>
              <a:t>	2 - Svijet bez gladi, </a:t>
            </a:r>
          </a:p>
          <a:p>
            <a:pPr>
              <a:buNone/>
            </a:pPr>
            <a:r>
              <a:rPr lang="hr-HR" sz="1400" dirty="0" smtClean="0"/>
              <a:t>	8 - Dostojanstven rad i ekonomski rast, </a:t>
            </a:r>
          </a:p>
          <a:p>
            <a:pPr>
              <a:buNone/>
            </a:pPr>
            <a:r>
              <a:rPr lang="hr-HR" sz="1400" dirty="0" smtClean="0"/>
              <a:t>	9 - Industrija, inovacije i infrastrukture</a:t>
            </a:r>
          </a:p>
          <a:p>
            <a:pPr>
              <a:buNone/>
            </a:pPr>
            <a:endParaRPr lang="hr-HR" sz="1400" dirty="0" smtClean="0"/>
          </a:p>
          <a:p>
            <a:r>
              <a:rPr lang="hr-HR" sz="1400" b="1" dirty="0" smtClean="0"/>
              <a:t>Društveni sektor:</a:t>
            </a:r>
            <a:r>
              <a:rPr lang="hr-HR" sz="1400" dirty="0" smtClean="0"/>
              <a:t> </a:t>
            </a:r>
          </a:p>
          <a:p>
            <a:pPr>
              <a:buNone/>
            </a:pPr>
            <a:r>
              <a:rPr lang="hr-HR" sz="1400" dirty="0" smtClean="0"/>
              <a:t>	3 - Zdravlje i blagostanje, </a:t>
            </a:r>
            <a:r>
              <a:rPr lang="hr-HR" sz="1400" b="1" dirty="0" smtClean="0"/>
              <a:t> </a:t>
            </a:r>
          </a:p>
          <a:p>
            <a:pPr>
              <a:buNone/>
            </a:pPr>
            <a:r>
              <a:rPr lang="hr-HR" sz="1400" dirty="0" smtClean="0"/>
              <a:t>	4 - Kvalitetno obrazovanje, </a:t>
            </a:r>
          </a:p>
          <a:p>
            <a:pPr>
              <a:buNone/>
            </a:pPr>
            <a:r>
              <a:rPr lang="hr-HR" sz="1400" dirty="0" smtClean="0"/>
              <a:t>	5 - Rodna ravnopravnost, </a:t>
            </a:r>
          </a:p>
          <a:p>
            <a:pPr>
              <a:buNone/>
            </a:pPr>
            <a:r>
              <a:rPr lang="hr-HR" sz="1400" dirty="0" smtClean="0"/>
              <a:t>	10 - Smanjenje nejednakosti, </a:t>
            </a:r>
          </a:p>
          <a:p>
            <a:pPr>
              <a:buNone/>
            </a:pPr>
            <a:r>
              <a:rPr lang="hr-HR" sz="1400" dirty="0" smtClean="0"/>
              <a:t>	11 - Održivi gradovi i zajednice, </a:t>
            </a:r>
          </a:p>
          <a:p>
            <a:pPr>
              <a:buNone/>
            </a:pPr>
            <a:r>
              <a:rPr lang="hr-HR" sz="1400" dirty="0" smtClean="0"/>
              <a:t>	16 - Mir, pravda i snažne institucije, </a:t>
            </a:r>
          </a:p>
          <a:p>
            <a:pPr>
              <a:buNone/>
            </a:pPr>
            <a:r>
              <a:rPr lang="hr-HR" sz="1400" dirty="0" smtClean="0"/>
              <a:t>	17 - Partnerstvom do ciljeva</a:t>
            </a:r>
          </a:p>
          <a:p>
            <a:pPr>
              <a:buNone/>
            </a:pPr>
            <a:endParaRPr lang="hr-HR" sz="1400" dirty="0" smtClean="0"/>
          </a:p>
          <a:p>
            <a:r>
              <a:rPr lang="hr-HR" sz="1400" b="1" dirty="0" smtClean="0"/>
              <a:t>Sektor okoliša: </a:t>
            </a:r>
          </a:p>
          <a:p>
            <a:pPr>
              <a:buNone/>
            </a:pPr>
            <a:r>
              <a:rPr lang="hr-HR" sz="1400" dirty="0" smtClean="0"/>
              <a:t>	6 - Čista voda i sanitarni uslovi, </a:t>
            </a:r>
          </a:p>
          <a:p>
            <a:pPr>
              <a:buNone/>
            </a:pPr>
            <a:r>
              <a:rPr lang="hr-HR" sz="1400" dirty="0" smtClean="0"/>
              <a:t>	7 - Pristupačna i čista energija, </a:t>
            </a:r>
          </a:p>
          <a:p>
            <a:pPr>
              <a:buNone/>
            </a:pPr>
            <a:r>
              <a:rPr lang="hr-HR" sz="1400" dirty="0" smtClean="0"/>
              <a:t>	12 - Odgovorna potrošnja i proizvodnja, </a:t>
            </a:r>
          </a:p>
          <a:p>
            <a:pPr>
              <a:buNone/>
            </a:pPr>
            <a:r>
              <a:rPr lang="hr-HR" sz="1400" dirty="0" smtClean="0"/>
              <a:t>	13 - Odgovor na klimatske promjene, </a:t>
            </a:r>
          </a:p>
          <a:p>
            <a:pPr>
              <a:buNone/>
            </a:pPr>
            <a:r>
              <a:rPr lang="hr-HR" sz="1400" dirty="0" smtClean="0"/>
              <a:t>	14 - Očuvanje vodenog svijeta, </a:t>
            </a:r>
          </a:p>
          <a:p>
            <a:pPr>
              <a:buNone/>
            </a:pPr>
            <a:r>
              <a:rPr lang="hr-HR" sz="1400" dirty="0" smtClean="0"/>
              <a:t>	15 - Očuvanje života na kopnu</a:t>
            </a:r>
          </a:p>
          <a:p>
            <a:endParaRPr lang="hr-HR" sz="1400" dirty="0"/>
          </a:p>
        </p:txBody>
      </p:sp>
      <p:sp>
        <p:nvSpPr>
          <p:cNvPr id="4" name="Content Placeholder 3"/>
          <p:cNvSpPr>
            <a:spLocks noGrp="1"/>
          </p:cNvSpPr>
          <p:nvPr>
            <p:ph sz="half" idx="2"/>
          </p:nvPr>
        </p:nvSpPr>
        <p:spPr>
          <a:xfrm>
            <a:off x="4648200" y="914400"/>
            <a:ext cx="4038600" cy="54102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buNone/>
            </a:pPr>
            <a:r>
              <a:rPr lang="hr-HR" sz="1400" b="1" dirty="0" smtClean="0"/>
              <a:t>Poglavlja:</a:t>
            </a:r>
            <a:r>
              <a:rPr lang="hr-HR" sz="1400" dirty="0" smtClean="0"/>
              <a:t> </a:t>
            </a:r>
          </a:p>
          <a:p>
            <a:r>
              <a:rPr lang="hr-HR" sz="1400" b="1" dirty="0" smtClean="0"/>
              <a:t>Ljudi:</a:t>
            </a:r>
            <a:r>
              <a:rPr lang="hr-HR" sz="1400" dirty="0" smtClean="0"/>
              <a:t> </a:t>
            </a:r>
          </a:p>
          <a:p>
            <a:pPr>
              <a:buNone/>
            </a:pPr>
            <a:r>
              <a:rPr lang="hr-HR" sz="1400" dirty="0" smtClean="0"/>
              <a:t>      	1 - Svijet bez siromaštva, </a:t>
            </a:r>
          </a:p>
          <a:p>
            <a:pPr>
              <a:buNone/>
            </a:pPr>
            <a:r>
              <a:rPr lang="hr-HR" sz="1400" dirty="0" smtClean="0"/>
              <a:t>	2 - Svijet bez gladi, </a:t>
            </a:r>
          </a:p>
          <a:p>
            <a:pPr>
              <a:buNone/>
            </a:pPr>
            <a:r>
              <a:rPr lang="hr-HR" sz="1400" dirty="0" smtClean="0"/>
              <a:t>	3 - Zdravlje i blagostanje, </a:t>
            </a:r>
          </a:p>
          <a:p>
            <a:pPr>
              <a:buNone/>
            </a:pPr>
            <a:r>
              <a:rPr lang="hr-HR" sz="1400" dirty="0" smtClean="0"/>
              <a:t>	4 - Kvalitetno obrazovanje, </a:t>
            </a:r>
          </a:p>
          <a:p>
            <a:pPr>
              <a:buNone/>
            </a:pPr>
            <a:r>
              <a:rPr lang="hr-HR" sz="1400" dirty="0" smtClean="0"/>
              <a:t>	5 - Rodna ravnopravnost</a:t>
            </a:r>
          </a:p>
          <a:p>
            <a:endParaRPr lang="hr-HR" sz="1400" b="1" dirty="0" smtClean="0"/>
          </a:p>
          <a:p>
            <a:r>
              <a:rPr lang="hr-HR" sz="1400" b="1" dirty="0" smtClean="0"/>
              <a:t>Prosperitet:</a:t>
            </a:r>
            <a:r>
              <a:rPr lang="hr-HR" sz="1400" dirty="0" smtClean="0"/>
              <a:t> </a:t>
            </a:r>
          </a:p>
          <a:p>
            <a:pPr>
              <a:buNone/>
            </a:pPr>
            <a:r>
              <a:rPr lang="hr-HR" sz="1400" dirty="0" smtClean="0"/>
              <a:t>	8 - Dostojanstven rad i ekonomski rast, </a:t>
            </a:r>
          </a:p>
          <a:p>
            <a:pPr>
              <a:buNone/>
            </a:pPr>
            <a:r>
              <a:rPr lang="hr-HR" sz="1400" dirty="0" smtClean="0"/>
              <a:t>	9 - Industrija, inovacije i infrastrukture, </a:t>
            </a:r>
          </a:p>
          <a:p>
            <a:pPr>
              <a:buNone/>
            </a:pPr>
            <a:r>
              <a:rPr lang="hr-HR" sz="1400" dirty="0" smtClean="0"/>
              <a:t>	10 - Smanjenje nejednakosti, </a:t>
            </a:r>
          </a:p>
          <a:p>
            <a:pPr>
              <a:buNone/>
            </a:pPr>
            <a:r>
              <a:rPr lang="hr-HR" sz="1400" dirty="0" smtClean="0"/>
              <a:t>	12 - Odgovorna potrošnja i proizvodnja</a:t>
            </a:r>
          </a:p>
          <a:p>
            <a:endParaRPr lang="hr-HR" sz="1400" dirty="0" smtClean="0"/>
          </a:p>
          <a:p>
            <a:r>
              <a:rPr lang="hr-HR" sz="1400" b="1" dirty="0" smtClean="0"/>
              <a:t>Mir:</a:t>
            </a:r>
            <a:r>
              <a:rPr lang="hr-HR" sz="1400" dirty="0" smtClean="0"/>
              <a:t> </a:t>
            </a:r>
          </a:p>
          <a:p>
            <a:pPr>
              <a:buNone/>
            </a:pPr>
            <a:r>
              <a:rPr lang="hr-HR" sz="1400" dirty="0" smtClean="0"/>
              <a:t>	16 - Mir, pravda i snažne institucije </a:t>
            </a:r>
          </a:p>
          <a:p>
            <a:endParaRPr lang="hr-HR" sz="1400" dirty="0" smtClean="0"/>
          </a:p>
          <a:p>
            <a:r>
              <a:rPr lang="hr-HR" sz="1400" b="1" dirty="0" smtClean="0"/>
              <a:t>Partnerstvo: </a:t>
            </a:r>
          </a:p>
          <a:p>
            <a:pPr>
              <a:buNone/>
            </a:pPr>
            <a:r>
              <a:rPr lang="hr-HR" sz="1400" dirty="0" smtClean="0"/>
              <a:t>	17 - Partnerstvom do ciljeva</a:t>
            </a:r>
          </a:p>
          <a:p>
            <a:endParaRPr lang="hr-HR" sz="1400" dirty="0" smtClean="0"/>
          </a:p>
          <a:p>
            <a:r>
              <a:rPr lang="hr-HR" sz="1400" b="1" dirty="0" smtClean="0"/>
              <a:t>Planeta:</a:t>
            </a:r>
            <a:r>
              <a:rPr lang="hr-HR" sz="1400" dirty="0" smtClean="0"/>
              <a:t> </a:t>
            </a:r>
          </a:p>
          <a:p>
            <a:pPr>
              <a:buNone/>
            </a:pPr>
            <a:r>
              <a:rPr lang="hr-HR" sz="1400" dirty="0" smtClean="0"/>
              <a:t>	6 - Čista voda i sanitarni uslovi, </a:t>
            </a:r>
          </a:p>
          <a:p>
            <a:pPr>
              <a:buNone/>
            </a:pPr>
            <a:r>
              <a:rPr lang="hr-HR" sz="1400" dirty="0" smtClean="0"/>
              <a:t>	7 - Pristupačna i čista energija, </a:t>
            </a:r>
          </a:p>
          <a:p>
            <a:pPr>
              <a:buNone/>
            </a:pPr>
            <a:r>
              <a:rPr lang="hr-HR" sz="1400" dirty="0" smtClean="0"/>
              <a:t>	11 - Održivi gradovi i zajednice, </a:t>
            </a:r>
          </a:p>
          <a:p>
            <a:pPr>
              <a:buNone/>
            </a:pPr>
            <a:r>
              <a:rPr lang="hr-HR" sz="1400" dirty="0" smtClean="0"/>
              <a:t>	13 - Odgovor na klimatske promjene, </a:t>
            </a:r>
          </a:p>
          <a:p>
            <a:pPr>
              <a:buNone/>
            </a:pPr>
            <a:r>
              <a:rPr lang="hr-HR" sz="1400" dirty="0" smtClean="0"/>
              <a:t>	14 - Očuvanje vodenog svijeta, </a:t>
            </a:r>
          </a:p>
          <a:p>
            <a:pPr>
              <a:buNone/>
            </a:pPr>
            <a:r>
              <a:rPr lang="hr-HR" sz="1400" dirty="0" smtClean="0"/>
              <a:t>	15  - Očuvanje života na kopnu</a:t>
            </a:r>
          </a:p>
          <a:p>
            <a:endParaRPr lang="hr-HR" sz="1400" dirty="0"/>
          </a:p>
        </p:txBody>
      </p:sp>
      <p:pic>
        <p:nvPicPr>
          <p:cNvPr id="5" name="Picture 4"/>
          <p:cNvPicPr/>
          <p:nvPr/>
        </p:nvPicPr>
        <p:blipFill>
          <a:blip r:embed="rId2" cstate="print"/>
          <a:srcRect/>
          <a:stretch>
            <a:fillRect/>
          </a:stretch>
        </p:blipFill>
        <p:spPr bwMode="auto">
          <a:xfrm>
            <a:off x="8153400" y="76200"/>
            <a:ext cx="5334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33400"/>
          </a:xfrm>
          <a:gradFill flip="none"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2700000" scaled="1"/>
            <a:tileRect/>
          </a:gradFill>
          <a:ln/>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idx="1"/>
          </p:nvPr>
        </p:nvSpPr>
        <p:spPr>
          <a:xfrm>
            <a:off x="457200" y="1066800"/>
            <a:ext cx="8229600" cy="5410200"/>
          </a:xfrm>
          <a:gradFill flip="none"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tileRect/>
          </a:gradFill>
          <a:ln/>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sr-Cyrl-CS" sz="2400" b="1" dirty="0" smtClean="0">
                <a:latin typeface="Times New Roman" pitchFamily="18" charset="0"/>
                <a:cs typeface="Times New Roman" pitchFamily="18" charset="0"/>
              </a:rPr>
              <a:t>N</a:t>
            </a:r>
            <a:r>
              <a:rPr lang="bs-Latn-BA" sz="2400" b="1" dirty="0" smtClean="0">
                <a:latin typeface="Times New Roman" pitchFamily="18" charset="0"/>
                <a:cs typeface="Times New Roman" pitchFamily="18" charset="0"/>
              </a:rPr>
              <a:t>osioci aktivnosti</a:t>
            </a:r>
          </a:p>
          <a:p>
            <a:r>
              <a:rPr lang="sr-Latn-CS" sz="2200" dirty="0" smtClean="0">
                <a:latin typeface="Times New Roman" pitchFamily="18" charset="0"/>
                <a:cs typeface="Times New Roman" pitchFamily="18" charset="0"/>
              </a:rPr>
              <a:t>K</a:t>
            </a:r>
            <a:r>
              <a:rPr lang="sr-Cyrl-CS" sz="2200" dirty="0" smtClean="0">
                <a:latin typeface="Times New Roman" pitchFamily="18" charset="0"/>
                <a:cs typeface="Times New Roman" pitchFamily="18" charset="0"/>
              </a:rPr>
              <a:t>oordinacioni tim </a:t>
            </a:r>
            <a:r>
              <a:rPr lang="hr-HR" sz="2200" dirty="0" smtClean="0">
                <a:latin typeface="Times New Roman" pitchFamily="18" charset="0"/>
                <a:cs typeface="Times New Roman" pitchFamily="18" charset="0"/>
              </a:rPr>
              <a:t> je glavn</a:t>
            </a:r>
            <a:r>
              <a:rPr lang="sr-Cyrl-CS" sz="2200" dirty="0" smtClean="0">
                <a:latin typeface="Times New Roman" pitchFamily="18" charset="0"/>
                <a:cs typeface="Times New Roman" pitchFamily="18" charset="0"/>
              </a:rPr>
              <a:t>i nosilac aktivnosti  za </a:t>
            </a:r>
            <a:r>
              <a:rPr lang="hr-HR" sz="2200" dirty="0" smtClean="0">
                <a:latin typeface="Times New Roman" pitchFamily="18" charset="0"/>
                <a:cs typeface="Times New Roman" pitchFamily="18" charset="0"/>
              </a:rPr>
              <a:t>izradu i </a:t>
            </a:r>
            <a:r>
              <a:rPr lang="bs-Latn-BA" sz="2200" dirty="0" smtClean="0">
                <a:latin typeface="Times New Roman" pitchFamily="18" charset="0"/>
                <a:cs typeface="Times New Roman" pitchFamily="18" charset="0"/>
              </a:rPr>
              <a:t>ažuriranje</a:t>
            </a:r>
            <a:r>
              <a:rPr lang="sr-Cyrl-CS" sz="2200" dirty="0" smtClean="0">
                <a:latin typeface="Times New Roman" pitchFamily="18" charset="0"/>
                <a:cs typeface="Times New Roman" pitchFamily="18" charset="0"/>
              </a:rPr>
              <a:t> Programa kapitalnih investicija, kojeg je svojom </a:t>
            </a:r>
            <a:r>
              <a:rPr lang="hr-HR" sz="2200" dirty="0" smtClean="0">
                <a:latin typeface="Times New Roman" pitchFamily="18" charset="0"/>
                <a:cs typeface="Times New Roman" pitchFamily="18" charset="0"/>
              </a:rPr>
              <a:t>O</a:t>
            </a:r>
            <a:r>
              <a:rPr lang="sr-Cyrl-CS" sz="2200" dirty="0" smtClean="0">
                <a:latin typeface="Times New Roman" pitchFamily="18" charset="0"/>
                <a:cs typeface="Times New Roman" pitchFamily="18" charset="0"/>
              </a:rPr>
              <a:t>dlukom imenovao Načelnik op</a:t>
            </a:r>
            <a:r>
              <a:rPr lang="sr-Latn-CS" sz="2200" dirty="0" smtClean="0">
                <a:latin typeface="Times New Roman" pitchFamily="18" charset="0"/>
                <a:cs typeface="Times New Roman" pitchFamily="18" charset="0"/>
              </a:rPr>
              <a:t>ć</a:t>
            </a:r>
            <a:r>
              <a:rPr lang="sr-Cyrl-CS" sz="2200" dirty="0" smtClean="0">
                <a:latin typeface="Times New Roman" pitchFamily="18" charset="0"/>
                <a:cs typeface="Times New Roman" pitchFamily="18" charset="0"/>
              </a:rPr>
              <a:t>ine</a:t>
            </a:r>
            <a:r>
              <a:rPr lang="hr-HR" sz="2200" dirty="0" smtClean="0">
                <a:latin typeface="Times New Roman" pitchFamily="18" charset="0"/>
                <a:cs typeface="Times New Roman" pitchFamily="18" charset="0"/>
              </a:rPr>
              <a:t>/Gradonačelnik</a:t>
            </a:r>
            <a:r>
              <a:rPr lang="sr-Cyrl-CS" sz="2200" dirty="0" smtClean="0">
                <a:latin typeface="Times New Roman" pitchFamily="18" charset="0"/>
                <a:cs typeface="Times New Roman" pitchFamily="18" charset="0"/>
              </a:rPr>
              <a:t>, a u kojem su zastupljeni predstavnici svih kategorija stanovništva. </a:t>
            </a:r>
            <a:endParaRPr lang="hr-HR" sz="2200" dirty="0" smtClean="0">
              <a:latin typeface="Times New Roman" pitchFamily="18" charset="0"/>
              <a:cs typeface="Times New Roman" pitchFamily="18" charset="0"/>
            </a:endParaRPr>
          </a:p>
          <a:p>
            <a:pPr>
              <a:buNone/>
            </a:pPr>
            <a:endParaRPr lang="hr-HR" sz="2200" dirty="0" smtClean="0">
              <a:latin typeface="Times New Roman" pitchFamily="18" charset="0"/>
              <a:cs typeface="Times New Roman" pitchFamily="18" charset="0"/>
            </a:endParaRPr>
          </a:p>
          <a:p>
            <a:r>
              <a:rPr lang="hr-BA" sz="2200" dirty="0" smtClean="0">
                <a:latin typeface="Times New Roman" pitchFamily="18" charset="0"/>
                <a:cs typeface="Times New Roman" pitchFamily="18" charset="0"/>
              </a:rPr>
              <a:t>Koordinacion</a:t>
            </a:r>
            <a:r>
              <a:rPr lang="sr-Cyrl-CS" sz="2200" dirty="0" smtClean="0">
                <a:latin typeface="Times New Roman" pitchFamily="18" charset="0"/>
                <a:cs typeface="Times New Roman" pitchFamily="18" charset="0"/>
              </a:rPr>
              <a:t>i</a:t>
            </a:r>
            <a:r>
              <a:rPr lang="hr-BA" sz="2200" dirty="0" smtClean="0">
                <a:latin typeface="Times New Roman" pitchFamily="18" charset="0"/>
                <a:cs typeface="Times New Roman" pitchFamily="18" charset="0"/>
              </a:rPr>
              <a:t> tim </a:t>
            </a:r>
            <a:r>
              <a:rPr lang="sr-Cyrl-CS" sz="2200" dirty="0" smtClean="0">
                <a:latin typeface="Times New Roman" pitchFamily="18" charset="0"/>
                <a:cs typeface="Times New Roman" pitchFamily="18" charset="0"/>
              </a:rPr>
              <a:t>za </a:t>
            </a:r>
            <a:r>
              <a:rPr lang="hr-HR" sz="2200" dirty="0" smtClean="0">
                <a:latin typeface="Times New Roman" pitchFamily="18" charset="0"/>
                <a:cs typeface="Times New Roman" pitchFamily="18" charset="0"/>
              </a:rPr>
              <a:t>izradu i </a:t>
            </a:r>
            <a:r>
              <a:rPr lang="bs-Latn-BA" sz="2200" dirty="0" smtClean="0">
                <a:latin typeface="Times New Roman" pitchFamily="18" charset="0"/>
                <a:cs typeface="Times New Roman" pitchFamily="18" charset="0"/>
              </a:rPr>
              <a:t>ažuriranje</a:t>
            </a:r>
            <a:r>
              <a:rPr lang="sr-Cyrl-CS" sz="2200" dirty="0" smtClean="0">
                <a:latin typeface="Times New Roman" pitchFamily="18" charset="0"/>
                <a:cs typeface="Times New Roman" pitchFamily="18" charset="0"/>
              </a:rPr>
              <a:t> Programa kapitalnih investicija je usvojio set kriterij</a:t>
            </a:r>
            <a:r>
              <a:rPr lang="sr-Latn-CS" sz="2200" dirty="0" smtClean="0">
                <a:latin typeface="Times New Roman" pitchFamily="18" charset="0"/>
                <a:cs typeface="Times New Roman" pitchFamily="18" charset="0"/>
              </a:rPr>
              <a:t>a</a:t>
            </a:r>
            <a:r>
              <a:rPr lang="sr-Cyrl-CS" sz="2200" dirty="0" smtClean="0">
                <a:latin typeface="Times New Roman" pitchFamily="18" charset="0"/>
                <a:cs typeface="Times New Roman" pitchFamily="18" charset="0"/>
              </a:rPr>
              <a:t> na osnovu kojih </a:t>
            </a:r>
            <a:r>
              <a:rPr lang="hr-BA" sz="2200" dirty="0" smtClean="0">
                <a:latin typeface="Times New Roman" pitchFamily="18" charset="0"/>
                <a:cs typeface="Times New Roman" pitchFamily="18" charset="0"/>
              </a:rPr>
              <a:t>će rangirati </a:t>
            </a:r>
            <a:r>
              <a:rPr lang="sr-Cyrl-CS" sz="2200" dirty="0" smtClean="0">
                <a:latin typeface="Times New Roman" pitchFamily="18" charset="0"/>
                <a:cs typeface="Times New Roman" pitchFamily="18" charset="0"/>
              </a:rPr>
              <a:t>pristigle prijedloge projekata, što će služiti za izradu konačnog Programa kapitalnih i</a:t>
            </a:r>
            <a:r>
              <a:rPr lang="sr-Latn-CS" sz="2200" dirty="0" smtClean="0">
                <a:latin typeface="Times New Roman" pitchFamily="18" charset="0"/>
                <a:cs typeface="Times New Roman" pitchFamily="18" charset="0"/>
              </a:rPr>
              <a:t>n</a:t>
            </a:r>
            <a:r>
              <a:rPr lang="sr-Cyrl-CS" sz="2200" dirty="0" smtClean="0">
                <a:latin typeface="Times New Roman" pitchFamily="18" charset="0"/>
                <a:cs typeface="Times New Roman" pitchFamily="18" charset="0"/>
              </a:rPr>
              <a:t>vesticija. </a:t>
            </a:r>
            <a:endParaRPr lang="hr-HR" sz="2200" dirty="0" smtClean="0">
              <a:latin typeface="Times New Roman" pitchFamily="18" charset="0"/>
              <a:cs typeface="Times New Roman" pitchFamily="18" charset="0"/>
            </a:endParaRPr>
          </a:p>
          <a:p>
            <a:pPr>
              <a:buNone/>
            </a:pPr>
            <a:r>
              <a:rPr lang="hr-HR" sz="2400" dirty="0" smtClean="0"/>
              <a:t>                                                                                                                 </a:t>
            </a:r>
          </a:p>
          <a:p>
            <a:pPr>
              <a:buNone/>
            </a:pPr>
            <a:r>
              <a:rPr lang="hr-HR" sz="2400" dirty="0" smtClean="0"/>
              <a:t>                                       </a:t>
            </a:r>
          </a:p>
          <a:p>
            <a:pPr>
              <a:buNone/>
            </a:pPr>
            <a:r>
              <a:rPr lang="hr-HR" sz="2400" dirty="0" smtClean="0"/>
              <a:t>                                                                                                              </a:t>
            </a:r>
          </a:p>
          <a:p>
            <a:endParaRPr lang="hr-HR" sz="2400" dirty="0">
              <a:latin typeface="Times New Roman" pitchFamily="18" charset="0"/>
              <a:cs typeface="Times New Roman" pitchFamily="18" charset="0"/>
            </a:endParaRPr>
          </a:p>
        </p:txBody>
      </p:sp>
      <p:pic>
        <p:nvPicPr>
          <p:cNvPr id="4" name="Picture 3"/>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12885"/>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sz="half" idx="1"/>
          </p:nvPr>
        </p:nvSpPr>
        <p:spPr>
          <a:xfrm>
            <a:off x="457200" y="990600"/>
            <a:ext cx="4038600" cy="5462736"/>
          </a:xfrm>
          <a:ln/>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algn="just">
              <a:buNone/>
            </a:pPr>
            <a:endParaRPr lang="hr-HR" sz="2200" dirty="0" smtClean="0">
              <a:latin typeface="Times New Roman" pitchFamily="18" charset="0"/>
              <a:cs typeface="Times New Roman" pitchFamily="18" charset="0"/>
            </a:endParaRPr>
          </a:p>
          <a:p>
            <a:pPr algn="just">
              <a:buNone/>
            </a:pPr>
            <a:r>
              <a:rPr lang="hr-HR" sz="2200" dirty="0" smtClean="0">
                <a:latin typeface="Times New Roman" pitchFamily="18" charset="0"/>
                <a:cs typeface="Times New Roman" pitchFamily="18" charset="0"/>
              </a:rPr>
              <a:t>Po završetku javnog poziva za podnošenje  prijedloga za investiranje, s</a:t>
            </a:r>
            <a:r>
              <a:rPr lang="bs-Latn-BA" sz="2200" dirty="0" smtClean="0">
                <a:latin typeface="Times New Roman" pitchFamily="18" charset="0"/>
                <a:cs typeface="Times New Roman" pitchFamily="18" charset="0"/>
              </a:rPr>
              <a:t>ekretar Tima sačini spisak pristiglih prijedloga za inve-stiranje  sa podacima o broju  prijedloga za investiranje, za svaki prijedlog koji nije imao upisanu vrijednost uposlenici Službe izvrše procijenu vrijednosti projekta. </a:t>
            </a:r>
            <a:endParaRPr lang="hr-HR" sz="2200" dirty="0" smtClean="0">
              <a:latin typeface="Times New Roman" pitchFamily="18" charset="0"/>
              <a:cs typeface="Times New Roman" pitchFamily="18" charset="0"/>
            </a:endParaRPr>
          </a:p>
          <a:p>
            <a:pPr algn="just">
              <a:buNone/>
            </a:pPr>
            <a:endParaRPr lang="bs-Latn-BA" sz="2200" dirty="0" smtClean="0">
              <a:latin typeface="Times New Roman" pitchFamily="18" charset="0"/>
              <a:cs typeface="Times New Roman" pitchFamily="18" charset="0"/>
            </a:endParaRPr>
          </a:p>
          <a:p>
            <a:pPr algn="just">
              <a:buNone/>
            </a:pPr>
            <a:r>
              <a:rPr lang="bs-Latn-BA" sz="2200" dirty="0" smtClean="0">
                <a:latin typeface="Times New Roman" pitchFamily="18" charset="0"/>
                <a:cs typeface="Times New Roman" pitchFamily="18" charset="0"/>
              </a:rPr>
              <a:t>Sekretar Tima priprema sve prijedloge za investi -ranje i svakom članu Koordinacionog tima dostavilja komplet prijedloga za investiranje na pregled, ocjenu i bodovanje sa termi nom do kojeg traba završiti. </a:t>
            </a:r>
            <a:endParaRPr lang="hr-HR" sz="2200" dirty="0" smtClean="0">
              <a:latin typeface="Times New Roman" pitchFamily="18" charset="0"/>
              <a:cs typeface="Times New Roman" pitchFamily="18" charset="0"/>
            </a:endParaRPr>
          </a:p>
          <a:p>
            <a:pPr algn="just">
              <a:buNone/>
            </a:pPr>
            <a:endParaRPr lang="bs-Latn-BA" sz="2200" dirty="0" smtClean="0">
              <a:latin typeface="Times New Roman" pitchFamily="18" charset="0"/>
              <a:cs typeface="Times New Roman" pitchFamily="18" charset="0"/>
            </a:endParaRPr>
          </a:p>
          <a:p>
            <a:pPr algn="just">
              <a:buNone/>
            </a:pPr>
            <a:r>
              <a:rPr lang="bs-Latn-BA" sz="2200" dirty="0" smtClean="0">
                <a:latin typeface="Times New Roman" pitchFamily="18" charset="0"/>
                <a:cs typeface="Times New Roman" pitchFamily="18" charset="0"/>
              </a:rPr>
              <a:t>Svaki član koordinacionog tima je izvršio ocjenu i bodovanje prema kriterijumima, te predao komplet prijedloga sekretaru tima ko je svaki ocijenjeni prijedlog za investiranje (od svih članova tima-15 članova x broj pristiglih prije -dloga) posložio po kategorijama, izvršio unos podataka izvršenog bodovanja u tabele, posije kojeg se vrši izračuna vanje srednje vrijednosti bodova za svaki prijedlog, na osnovu kojeg se vrši određivanje prioriteta po srednjoj vrijednosti.</a:t>
            </a:r>
            <a:endParaRPr lang="hr-HR" sz="1200" dirty="0" smtClean="0"/>
          </a:p>
        </p:txBody>
      </p:sp>
      <p:sp>
        <p:nvSpPr>
          <p:cNvPr id="4" name="Content Placeholder 3"/>
          <p:cNvSpPr>
            <a:spLocks noGrp="1"/>
          </p:cNvSpPr>
          <p:nvPr>
            <p:ph sz="half" idx="2"/>
          </p:nvPr>
        </p:nvSpPr>
        <p:spPr>
          <a:xfrm>
            <a:off x="4648200" y="990600"/>
            <a:ext cx="4038600" cy="5462736"/>
          </a:xfrm>
          <a:ln/>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pPr algn="just">
              <a:buNone/>
            </a:pPr>
            <a:endParaRPr lang="bs-Latn-BA" sz="2200" dirty="0" smtClean="0">
              <a:latin typeface="Times New Roman" pitchFamily="18" charset="0"/>
              <a:cs typeface="Times New Roman" pitchFamily="18" charset="0"/>
            </a:endParaRPr>
          </a:p>
          <a:p>
            <a:pPr algn="just">
              <a:buNone/>
            </a:pPr>
            <a:r>
              <a:rPr lang="bs-Latn-BA" sz="2200" dirty="0" smtClean="0">
                <a:latin typeface="Times New Roman" pitchFamily="18" charset="0"/>
                <a:cs typeface="Times New Roman" pitchFamily="18" charset="0"/>
              </a:rPr>
              <a:t>Na osnovu izračunate srednje vrijednosti se vrši određivanje prioriteta po dodijeljenim bodovima, razvrstavanje prijedloga po grupama (u VI grupa) koje su usaglašene sa kategorijama Budžeta .</a:t>
            </a:r>
            <a:endParaRPr lang="hr-HR" sz="2200" dirty="0" smtClean="0">
              <a:latin typeface="Times New Roman" pitchFamily="18" charset="0"/>
              <a:cs typeface="Times New Roman" pitchFamily="18" charset="0"/>
            </a:endParaRPr>
          </a:p>
          <a:p>
            <a:pPr algn="just">
              <a:buNone/>
            </a:pPr>
            <a:endParaRPr lang="hr-HR" sz="2200" dirty="0" smtClean="0">
              <a:latin typeface="Times New Roman" pitchFamily="18" charset="0"/>
              <a:cs typeface="Times New Roman" pitchFamily="18" charset="0"/>
            </a:endParaRPr>
          </a:p>
          <a:p>
            <a:pPr algn="just">
              <a:buNone/>
            </a:pPr>
            <a:r>
              <a:rPr lang="hr-HR" sz="2200" dirty="0" smtClean="0">
                <a:latin typeface="Times New Roman" pitchFamily="18" charset="0"/>
                <a:cs typeface="Times New Roman" pitchFamily="18" charset="0"/>
              </a:rPr>
              <a:t>Projekti su uvršteni u grupe tako da imamo: </a:t>
            </a:r>
          </a:p>
          <a:p>
            <a:pPr algn="just">
              <a:buNone/>
            </a:pPr>
            <a:endParaRPr lang="hr-HR" sz="2200" dirty="0" smtClean="0">
              <a:latin typeface="Times New Roman" pitchFamily="18" charset="0"/>
              <a:cs typeface="Times New Roman" pitchFamily="18" charset="0"/>
            </a:endParaRPr>
          </a:p>
          <a:p>
            <a:pPr algn="just">
              <a:buNone/>
            </a:pPr>
            <a:r>
              <a:rPr lang="hr-HR" sz="2200" dirty="0" smtClean="0">
                <a:latin typeface="Times New Roman" pitchFamily="18" charset="0"/>
                <a:cs typeface="Times New Roman" pitchFamily="18" charset="0"/>
              </a:rPr>
              <a:t>GRUPA I       (sport, kultura, potrebe manjina), </a:t>
            </a:r>
          </a:p>
          <a:p>
            <a:pPr algn="just">
              <a:buNone/>
            </a:pPr>
            <a:r>
              <a:rPr lang="hr-HR" sz="2200" dirty="0" smtClean="0">
                <a:latin typeface="Times New Roman" pitchFamily="18" charset="0"/>
                <a:cs typeface="Times New Roman" pitchFamily="18" charset="0"/>
              </a:rPr>
              <a:t>GRUPA II      (toplifikacija, deminiranje) , </a:t>
            </a:r>
          </a:p>
          <a:p>
            <a:pPr algn="just">
              <a:buNone/>
            </a:pPr>
            <a:r>
              <a:rPr lang="hr-HR" sz="2200" dirty="0" smtClean="0">
                <a:latin typeface="Times New Roman" pitchFamily="18" charset="0"/>
                <a:cs typeface="Times New Roman" pitchFamily="18" charset="0"/>
              </a:rPr>
              <a:t>GRUPA III     (vodovod, kanalizacija), </a:t>
            </a:r>
          </a:p>
          <a:p>
            <a:pPr algn="just">
              <a:buNone/>
            </a:pPr>
            <a:r>
              <a:rPr lang="hr-HR" sz="2200" dirty="0" smtClean="0">
                <a:latin typeface="Times New Roman" pitchFamily="18" charset="0"/>
                <a:cs typeface="Times New Roman" pitchFamily="18" charset="0"/>
              </a:rPr>
              <a:t>GRUPA IV     (putevi, ulice, mostovi, javna rasv </a:t>
            </a:r>
          </a:p>
          <a:p>
            <a:pPr algn="just">
              <a:buNone/>
            </a:pPr>
            <a:r>
              <a:rPr lang="hr-HR" sz="2200" dirty="0" smtClean="0">
                <a:latin typeface="Times New Roman" pitchFamily="18" charset="0"/>
                <a:cs typeface="Times New Roman" pitchFamily="18" charset="0"/>
              </a:rPr>
              <a:t>                        jeta, dom kulture, ostali objekti), </a:t>
            </a:r>
          </a:p>
          <a:p>
            <a:pPr algn="just">
              <a:buNone/>
            </a:pPr>
            <a:r>
              <a:rPr lang="hr-HR" sz="2200" dirty="0" smtClean="0">
                <a:latin typeface="Times New Roman" pitchFamily="18" charset="0"/>
                <a:cs typeface="Times New Roman" pitchFamily="18" charset="0"/>
              </a:rPr>
              <a:t>GRUPA V      (oprema, dokumentacija) i </a:t>
            </a:r>
          </a:p>
          <a:p>
            <a:pPr algn="just">
              <a:buNone/>
            </a:pPr>
            <a:r>
              <a:rPr lang="hr-HR" sz="2200" dirty="0" smtClean="0">
                <a:latin typeface="Times New Roman" pitchFamily="18" charset="0"/>
                <a:cs typeface="Times New Roman" pitchFamily="18" charset="0"/>
              </a:rPr>
              <a:t>GRUPA VI     (klizišta, izletišta, deponije, </a:t>
            </a:r>
          </a:p>
          <a:p>
            <a:pPr algn="just">
              <a:buNone/>
            </a:pPr>
            <a:r>
              <a:rPr lang="hr-HR" sz="2200" dirty="0" smtClean="0">
                <a:latin typeface="Times New Roman" pitchFamily="18" charset="0"/>
                <a:cs typeface="Times New Roman" pitchFamily="18" charset="0"/>
              </a:rPr>
              <a:t>                         regulacija) </a:t>
            </a:r>
          </a:p>
          <a:p>
            <a:pPr algn="just">
              <a:buNone/>
            </a:pPr>
            <a:endParaRPr lang="bs-Latn-BA" sz="2200" dirty="0" smtClean="0">
              <a:latin typeface="Times New Roman" pitchFamily="18" charset="0"/>
              <a:cs typeface="Times New Roman" pitchFamily="18" charset="0"/>
            </a:endParaRPr>
          </a:p>
          <a:p>
            <a:pPr algn="just">
              <a:buNone/>
            </a:pPr>
            <a:r>
              <a:rPr lang="bs-Latn-BA" sz="2200" dirty="0" smtClean="0">
                <a:latin typeface="Times New Roman" pitchFamily="18" charset="0"/>
                <a:cs typeface="Times New Roman" pitchFamily="18" charset="0"/>
              </a:rPr>
              <a:t>Uposlenici Službe za finansije, lokalni razvoj i finansije su izvršili unos podataka o projekcijama Budžeta za prethodnih pet godina, prema tabelama od GAP-a.</a:t>
            </a:r>
            <a:endParaRPr lang="hr-HR" sz="2200" dirty="0" smtClean="0">
              <a:latin typeface="Times New Roman" pitchFamily="18" charset="0"/>
              <a:cs typeface="Times New Roman" pitchFamily="18" charset="0"/>
            </a:endParaRPr>
          </a:p>
          <a:p>
            <a:endParaRPr lang="hr-HR" sz="2500" dirty="0" smtClean="0">
              <a:latin typeface="Times New Roman" pitchFamily="18" charset="0"/>
              <a:cs typeface="Times New Roman" pitchFamily="18" charset="0"/>
            </a:endParaRPr>
          </a:p>
          <a:p>
            <a:r>
              <a:rPr lang="hr-HR" sz="1200" dirty="0" smtClean="0">
                <a:solidFill>
                  <a:srgbClr val="FF0000"/>
                </a:solidFill>
              </a:rPr>
              <a:t>Primjer</a:t>
            </a:r>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endParaRPr lang="hr-HR" sz="1200" dirty="0" smtClean="0"/>
          </a:p>
          <a:p>
            <a:pPr>
              <a:buNone/>
            </a:pPr>
            <a:endParaRPr lang="hr-HR" sz="1200" dirty="0"/>
          </a:p>
        </p:txBody>
      </p:sp>
      <p:pic>
        <p:nvPicPr>
          <p:cNvPr id="5" name="Picture 4"/>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15007">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323529" y="404814"/>
          <a:ext cx="8496945" cy="6202734"/>
        </p:xfrm>
        <a:graphic>
          <a:graphicData uri="http://schemas.openxmlformats.org/drawingml/2006/table">
            <a:tbl>
              <a:tblPr firstRow="1" bandRow="1">
                <a:tableStyleId>{5C22544A-7EE6-4342-B048-85BDC9FD1C3A}</a:tableStyleId>
              </a:tblPr>
              <a:tblGrid>
                <a:gridCol w="566463"/>
                <a:gridCol w="566463"/>
                <a:gridCol w="566463"/>
                <a:gridCol w="566463"/>
                <a:gridCol w="566463"/>
                <a:gridCol w="566463"/>
                <a:gridCol w="566463"/>
                <a:gridCol w="566463"/>
                <a:gridCol w="566463"/>
                <a:gridCol w="566463"/>
                <a:gridCol w="566463"/>
                <a:gridCol w="566463"/>
                <a:gridCol w="566463"/>
                <a:gridCol w="566463"/>
                <a:gridCol w="566463"/>
              </a:tblGrid>
              <a:tr h="280987">
                <a:tc>
                  <a:txBody>
                    <a:bodyPr/>
                    <a:lstStyle/>
                    <a:p>
                      <a:pPr algn="ctr" fontAlgn="b"/>
                      <a:r>
                        <a:rPr lang="hr-HR" sz="500" b="0" i="0" u="none" strike="noStrike" dirty="0">
                          <a:latin typeface="Times New Roman"/>
                        </a:rPr>
                        <a:t>Ime člana KT </a:t>
                      </a:r>
                    </a:p>
                  </a:txBody>
                  <a:tcPr marL="0" marR="0" marT="0" marB="0" anchor="ctr"/>
                </a:tc>
                <a:tc>
                  <a:txBody>
                    <a:bodyPr/>
                    <a:lstStyle/>
                    <a:p>
                      <a:pPr algn="ctr" fontAlgn="b"/>
                      <a:r>
                        <a:rPr lang="hr-HR" sz="500" b="0" i="0" u="none" strike="noStrike" dirty="0">
                          <a:latin typeface="Times New Roman"/>
                        </a:rPr>
                        <a:t>Helić Nusret</a:t>
                      </a:r>
                    </a:p>
                  </a:txBody>
                  <a:tcPr marL="0" marR="0" marT="0" marB="0" anchor="ctr"/>
                </a:tc>
                <a:tc>
                  <a:txBody>
                    <a:bodyPr/>
                    <a:lstStyle/>
                    <a:p>
                      <a:pPr algn="ctr" fontAlgn="b"/>
                      <a:r>
                        <a:rPr lang="hr-HR" sz="500" b="0" i="0" u="none" strike="noStrike" dirty="0">
                          <a:latin typeface="Times New Roman"/>
                        </a:rPr>
                        <a:t> </a:t>
                      </a:r>
                    </a:p>
                  </a:txBody>
                  <a:tcPr marL="0" marR="0" marT="0" marB="0" anchor="ctr"/>
                </a:tc>
                <a:tc>
                  <a:txBody>
                    <a:bodyPr/>
                    <a:lstStyle/>
                    <a:p>
                      <a:pPr algn="ctr" fontAlgn="b"/>
                      <a:r>
                        <a:rPr lang="hr-HR" sz="500" b="0" i="0" u="none" strike="noStrike" dirty="0">
                          <a:latin typeface="Times New Roman"/>
                        </a:rPr>
                        <a:t>Ime člana KT </a:t>
                      </a:r>
                    </a:p>
                  </a:txBody>
                  <a:tcPr marL="0" marR="0" marT="0" marB="0" anchor="ctr"/>
                </a:tc>
                <a:tc>
                  <a:txBody>
                    <a:bodyPr/>
                    <a:lstStyle/>
                    <a:p>
                      <a:pPr algn="ctr" fontAlgn="b"/>
                      <a:r>
                        <a:rPr lang="hr-HR" sz="500" b="0" i="0" u="none" strike="noStrike" dirty="0">
                          <a:latin typeface="Times New Roman"/>
                        </a:rPr>
                        <a:t>Musić Muharem</a:t>
                      </a:r>
                    </a:p>
                  </a:txBody>
                  <a:tcPr marL="0" marR="0" marT="0" marB="0" anchor="ctr"/>
                </a:tc>
                <a:tc>
                  <a:txBody>
                    <a:bodyPr/>
                    <a:lstStyle/>
                    <a:p>
                      <a:pPr algn="ctr" fontAlgn="b"/>
                      <a:r>
                        <a:rPr lang="hr-HR" sz="500" b="0" i="0" u="none" strike="noStrike" dirty="0">
                          <a:latin typeface="Times New Roman"/>
                        </a:rPr>
                        <a:t> </a:t>
                      </a:r>
                    </a:p>
                  </a:txBody>
                  <a:tcPr marL="0" marR="0" marT="0" marB="0" anchor="ctr"/>
                </a:tc>
                <a:tc>
                  <a:txBody>
                    <a:bodyPr/>
                    <a:lstStyle/>
                    <a:p>
                      <a:pPr algn="ctr" fontAlgn="b"/>
                      <a:r>
                        <a:rPr lang="hr-HR" sz="500" b="0" i="0" u="none" strike="noStrike" dirty="0">
                          <a:latin typeface="Times New Roman"/>
                        </a:rPr>
                        <a:t>Ime člana KT </a:t>
                      </a:r>
                    </a:p>
                  </a:txBody>
                  <a:tcPr marL="0" marR="0" marT="0" marB="0" anchor="ctr"/>
                </a:tc>
                <a:tc>
                  <a:txBody>
                    <a:bodyPr/>
                    <a:lstStyle/>
                    <a:p>
                      <a:pPr algn="ctr" fontAlgn="b"/>
                      <a:r>
                        <a:rPr lang="hr-HR" sz="500" b="0" i="0" u="none" strike="noStrike" dirty="0">
                          <a:latin typeface="Times New Roman"/>
                        </a:rPr>
                        <a:t>Dedić Zijad</a:t>
                      </a:r>
                    </a:p>
                  </a:txBody>
                  <a:tcPr marL="0" marR="0" marT="0" marB="0" anchor="ctr"/>
                </a:tc>
                <a:tc>
                  <a:txBody>
                    <a:bodyPr/>
                    <a:lstStyle/>
                    <a:p>
                      <a:pPr algn="ctr" fontAlgn="b"/>
                      <a:r>
                        <a:rPr lang="hr-HR" sz="500" b="0" i="0" u="none" strike="noStrike" dirty="0">
                          <a:latin typeface="Times New Roman"/>
                        </a:rPr>
                        <a:t> </a:t>
                      </a:r>
                    </a:p>
                  </a:txBody>
                  <a:tcPr marL="0" marR="0" marT="0" marB="0" anchor="ctr"/>
                </a:tc>
                <a:tc>
                  <a:txBody>
                    <a:bodyPr/>
                    <a:lstStyle/>
                    <a:p>
                      <a:pPr algn="ctr" fontAlgn="b"/>
                      <a:r>
                        <a:rPr lang="hr-HR" sz="500" b="0" i="0" u="none" strike="noStrike" dirty="0">
                          <a:latin typeface="Times New Roman"/>
                        </a:rPr>
                        <a:t>Ime člana KT </a:t>
                      </a:r>
                    </a:p>
                  </a:txBody>
                  <a:tcPr marL="0" marR="0" marT="0" marB="0" anchor="ctr"/>
                </a:tc>
                <a:tc>
                  <a:txBody>
                    <a:bodyPr/>
                    <a:lstStyle/>
                    <a:p>
                      <a:pPr algn="ctr" fontAlgn="b"/>
                      <a:r>
                        <a:rPr lang="hr-HR" sz="500" b="0" i="0" u="none" strike="noStrike" dirty="0">
                          <a:latin typeface="Times New Roman"/>
                        </a:rPr>
                        <a:t>Hodžić Aida</a:t>
                      </a:r>
                    </a:p>
                  </a:txBody>
                  <a:tcPr marL="0" marR="0" marT="0" marB="0" anchor="ctr"/>
                </a:tc>
                <a:tc>
                  <a:txBody>
                    <a:bodyPr/>
                    <a:lstStyle/>
                    <a:p>
                      <a:pPr algn="ctr" fontAlgn="b"/>
                      <a:r>
                        <a:rPr lang="hr-HR" sz="500" b="0" i="0" u="none" strike="noStrike" dirty="0">
                          <a:latin typeface="Times New Roman"/>
                        </a:rPr>
                        <a:t> </a:t>
                      </a:r>
                    </a:p>
                  </a:txBody>
                  <a:tcPr marL="0" marR="0" marT="0" marB="0" anchor="ctr"/>
                </a:tc>
                <a:tc>
                  <a:txBody>
                    <a:bodyPr/>
                    <a:lstStyle/>
                    <a:p>
                      <a:pPr algn="ctr" fontAlgn="b"/>
                      <a:r>
                        <a:rPr lang="hr-HR" sz="500" b="0" i="0" u="none" strike="noStrike" dirty="0">
                          <a:latin typeface="Times New Roman"/>
                        </a:rPr>
                        <a:t>Ime člana KT </a:t>
                      </a:r>
                    </a:p>
                  </a:txBody>
                  <a:tcPr marL="0" marR="0" marT="0" marB="0" anchor="ctr"/>
                </a:tc>
                <a:tc>
                  <a:txBody>
                    <a:bodyPr/>
                    <a:lstStyle/>
                    <a:p>
                      <a:pPr algn="ctr" fontAlgn="b"/>
                      <a:r>
                        <a:rPr lang="hr-HR" sz="500" b="0" i="0" u="none" strike="noStrike" dirty="0">
                          <a:latin typeface="Times New Roman"/>
                        </a:rPr>
                        <a:t>Helić Čamdžić Fernada</a:t>
                      </a:r>
                    </a:p>
                  </a:txBody>
                  <a:tcPr marL="0" marR="0" marT="0" marB="0" anchor="ctr"/>
                </a:tc>
                <a:tc>
                  <a:txBody>
                    <a:bodyPr/>
                    <a:lstStyle/>
                    <a:p>
                      <a:pPr algn="ctr" fontAlgn="b"/>
                      <a:r>
                        <a:rPr lang="hr-HR" sz="500" b="0" i="0" u="none" strike="noStrike" dirty="0">
                          <a:latin typeface="Times New Roman"/>
                        </a:rPr>
                        <a:t> </a:t>
                      </a:r>
                    </a:p>
                  </a:txBody>
                  <a:tcPr marL="0" marR="0" marT="0" marB="0" anchor="ctr"/>
                </a:tc>
              </a:tr>
              <a:tr h="160020">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dirty="0">
                          <a:latin typeface="Times New Roman BH"/>
                        </a:rPr>
                        <a:t>Umnožak</a:t>
                      </a:r>
                    </a:p>
                  </a:txBody>
                  <a:tcPr marL="0" marR="0" marT="0" marB="0" anchor="b"/>
                </a:tc>
              </a:tr>
              <a:tr h="120237">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dirty="0">
                          <a:latin typeface="Arial CE"/>
                        </a:rPr>
                        <a:t>2</a:t>
                      </a:r>
                    </a:p>
                  </a:txBody>
                  <a:tcPr marL="0" marR="0" marT="0" marB="0" anchor="b"/>
                </a:tc>
                <a:tc>
                  <a:txBody>
                    <a:bodyPr/>
                    <a:lstStyle/>
                    <a:p>
                      <a:pPr algn="ctr" fontAlgn="b"/>
                      <a:r>
                        <a:rPr lang="hr-HR" sz="500" b="1" i="0" u="none" strike="noStrike">
                          <a:latin typeface="Arial CE"/>
                        </a:rPr>
                        <a:t>40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40</a:t>
                      </a:r>
                    </a:p>
                  </a:txBody>
                  <a:tcPr marL="0" marR="0" marT="0" marB="0" anchor="b"/>
                </a:tc>
              </a:tr>
              <a:tr h="144016">
                <a:tc>
                  <a:txBody>
                    <a:bodyPr/>
                    <a:lstStyle/>
                    <a:p>
                      <a:pPr marL="369888" indent="-369888" algn="ctr" fontAlgn="b"/>
                      <a:r>
                        <a:rPr lang="hr-HR" sz="500" b="1" i="0" u="none" strike="noStrike" dirty="0">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dirty="0">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30182">
                <a:tc>
                  <a:txBody>
                    <a:bodyPr/>
                    <a:lstStyle/>
                    <a:p>
                      <a:pPr algn="ctr" fontAlgn="b"/>
                      <a:r>
                        <a:rPr lang="hr-HR" sz="500" b="1" i="0" u="none" strike="noStrike" dirty="0">
                          <a:latin typeface="Arial CE"/>
                        </a:rPr>
                        <a:t>15</a:t>
                      </a:r>
                    </a:p>
                  </a:txBody>
                  <a:tcPr marL="0" marR="0" marT="0" marB="0" anchor="b"/>
                </a:tc>
                <a:tc>
                  <a:txBody>
                    <a:bodyPr/>
                    <a:lstStyle/>
                    <a:p>
                      <a:pPr algn="ctr" fontAlgn="b"/>
                      <a:r>
                        <a:rPr lang="hr-HR" sz="500" b="1" i="0" u="none" strike="noStrike" dirty="0">
                          <a:latin typeface="Arial CE"/>
                        </a:rPr>
                        <a:t>1</a:t>
                      </a:r>
                    </a:p>
                  </a:txBody>
                  <a:tcPr marL="0" marR="0" marT="0" marB="0" anchor="b"/>
                </a:tc>
                <a:tc>
                  <a:txBody>
                    <a:bodyPr/>
                    <a:lstStyle/>
                    <a:p>
                      <a:pPr algn="ctr" fontAlgn="b"/>
                      <a:r>
                        <a:rPr lang="hr-HR" sz="500" b="1" i="0" u="none" strike="noStrike" dirty="0">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30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45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dirty="0">
                          <a:latin typeface="Arial CE"/>
                        </a:rPr>
                        <a:t>45</a:t>
                      </a:r>
                    </a:p>
                  </a:txBody>
                  <a:tcPr marL="0" marR="0" marT="0" marB="0" anchor="b"/>
                </a:tc>
              </a:tr>
              <a:tr h="157850">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53239">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30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dirty="0">
                          <a:latin typeface="Arial CE"/>
                        </a:rPr>
                        <a:t>10</a:t>
                      </a:r>
                    </a:p>
                  </a:txBody>
                  <a:tcPr marL="0" marR="0" marT="0" marB="0" anchor="b"/>
                </a:tc>
              </a:tr>
              <a:tr h="134793">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dirty="0">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dirty="0">
                          <a:latin typeface="Arial CE"/>
                        </a:rPr>
                        <a:t>15</a:t>
                      </a:r>
                    </a:p>
                  </a:txBody>
                  <a:tcPr marL="0" marR="0" marT="0" marB="0" anchor="b"/>
                </a:tc>
              </a:tr>
              <a:tr h="144016">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0" i="0" u="none" strike="noStrike" dirty="0">
                          <a:latin typeface="Arial CE"/>
                        </a:rPr>
                        <a:t>100</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80</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dirty="0">
                        <a:latin typeface="Arial CE"/>
                      </a:endParaRPr>
                    </a:p>
                  </a:txBody>
                  <a:tcPr marL="0" marR="0" marT="0" marB="0" anchor="b"/>
                </a:tc>
                <a:tc>
                  <a:txBody>
                    <a:bodyPr/>
                    <a:lstStyle/>
                    <a:p>
                      <a:pPr algn="ctr" fontAlgn="b"/>
                      <a:r>
                        <a:rPr lang="hr-HR" sz="500" b="1" i="0" u="none" strike="noStrike">
                          <a:latin typeface="Arial CE"/>
                        </a:rPr>
                        <a:t>45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145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75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dirty="0">
                          <a:latin typeface="Arial CE"/>
                        </a:rPr>
                        <a:t>110</a:t>
                      </a:r>
                    </a:p>
                  </a:txBody>
                  <a:tcPr marL="0" marR="0" marT="0" marB="0" anchor="b"/>
                </a:tc>
              </a:tr>
              <a:tr h="80010">
                <a:tc>
                  <a:txBody>
                    <a:bodyPr/>
                    <a:lstStyle/>
                    <a:p>
                      <a:pPr algn="l" fontAlgn="b"/>
                      <a:endParaRPr lang="hr-HR" sz="500" b="0" i="0" u="none" strike="noStrike" dirty="0">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dirty="0">
                        <a:latin typeface="Arial CE"/>
                      </a:endParaRPr>
                    </a:p>
                  </a:txBody>
                  <a:tcPr marL="0" marR="0" marT="0" marB="0" anchor="b"/>
                </a:tc>
              </a:tr>
              <a:tr h="160020">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Čičkušić Muniba</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Buljubašić Alma</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Mahmutović Vanesa</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Tahirović Edvin</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Terzić Sead</a:t>
                      </a:r>
                    </a:p>
                  </a:txBody>
                  <a:tcPr marL="0" marR="0" marT="0" marB="0" anchor="b"/>
                </a:tc>
                <a:tc>
                  <a:txBody>
                    <a:bodyPr/>
                    <a:lstStyle/>
                    <a:p>
                      <a:pPr algn="ctr" fontAlgn="b"/>
                      <a:r>
                        <a:rPr lang="hr-HR" sz="500" b="0" i="0" u="none" strike="noStrike" dirty="0">
                          <a:latin typeface="Times New Roman"/>
                        </a:rPr>
                        <a:t> </a:t>
                      </a:r>
                    </a:p>
                  </a:txBody>
                  <a:tcPr marL="0" marR="0" marT="0" marB="0" anchor="b"/>
                </a:tc>
              </a:tr>
              <a:tr h="160020">
                <a:tc>
                  <a:txBody>
                    <a:bodyPr/>
                    <a:lstStyle/>
                    <a:p>
                      <a:pPr algn="ctr" fontAlgn="b"/>
                      <a:r>
                        <a:rPr lang="hr-HR" sz="500" b="1" i="0" u="none" strike="noStrike">
                          <a:latin typeface="Times New Roman BH"/>
                        </a:rPr>
                        <a:t>Težina </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dirty="0">
                          <a:latin typeface="Times New Roman BH"/>
                        </a:rPr>
                        <a:t>Umnožak</a:t>
                      </a:r>
                    </a:p>
                  </a:txBody>
                  <a:tcPr marL="0" marR="0" marT="0" marB="0" anchor="b"/>
                </a:tc>
              </a:tr>
              <a:tr h="86111">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40</a:t>
                      </a:r>
                    </a:p>
                  </a:txBody>
                  <a:tcPr marL="0" marR="0" marT="0" marB="0" anchor="b"/>
                </a:tc>
              </a:tr>
              <a:tr h="153239">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34793">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30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30</a:t>
                      </a:r>
                    </a:p>
                  </a:txBody>
                  <a:tcPr marL="0" marR="0" marT="0" marB="0" anchor="b"/>
                </a:tc>
              </a:tr>
              <a:tr h="153239">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34793">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30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dirty="0">
                          <a:latin typeface="Arial CE"/>
                        </a:rPr>
                        <a:t>30</a:t>
                      </a:r>
                    </a:p>
                  </a:txBody>
                  <a:tcPr marL="0" marR="0" marT="0" marB="0" anchor="b"/>
                </a:tc>
              </a:tr>
              <a:tr h="144016">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dirty="0">
                          <a:latin typeface="Arial CE"/>
                        </a:rPr>
                        <a:t>15</a:t>
                      </a:r>
                    </a:p>
                  </a:txBody>
                  <a:tcPr marL="0" marR="0" marT="0" marB="0" anchor="b"/>
                </a:tc>
              </a:tr>
              <a:tr h="153239">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10</a:t>
                      </a:r>
                    </a:p>
                  </a:txBody>
                  <a:tcPr marL="0" marR="0" marT="0" marB="0" anchor="b"/>
                </a:tc>
              </a:tr>
              <a:tr h="134793">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dirty="0">
                          <a:latin typeface="Arial CE"/>
                        </a:rPr>
                        <a:t>0</a:t>
                      </a:r>
                    </a:p>
                  </a:txBody>
                  <a:tcPr marL="0" marR="0" marT="0" marB="0" anchor="b"/>
                </a:tc>
              </a:tr>
              <a:tr h="153239">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dirty="0">
                          <a:latin typeface="Arial CE"/>
                        </a:rPr>
                        <a:t>0</a:t>
                      </a:r>
                    </a:p>
                  </a:txBody>
                  <a:tcPr marL="0" marR="0" marT="0" marB="0" anchor="b"/>
                </a:tc>
              </a:tr>
              <a:tr h="134793">
                <a:tc>
                  <a:txBody>
                    <a:bodyPr/>
                    <a:lstStyle/>
                    <a:p>
                      <a:pPr algn="ctr" fontAlgn="b"/>
                      <a:r>
                        <a:rPr lang="hr-HR" sz="500" b="0" i="0" u="none" strike="noStrike" dirty="0" smtClean="0">
                          <a:latin typeface="Arial CE"/>
                        </a:rPr>
                        <a:t>100</a:t>
                      </a:r>
                      <a:endParaRPr lang="hr-HR" sz="500" b="0" i="0" u="none" strike="noStrike" dirty="0">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75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35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56</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60</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dirty="0">
                          <a:latin typeface="Arial CE"/>
                        </a:rPr>
                        <a:t>125</a:t>
                      </a:r>
                    </a:p>
                  </a:txBody>
                  <a:tcPr marL="0" marR="0" marT="0" marB="0" anchor="b"/>
                </a:tc>
              </a:tr>
              <a:tr h="80010">
                <a:tc>
                  <a:txBody>
                    <a:bodyPr/>
                    <a:lstStyle/>
                    <a:p>
                      <a:pPr algn="l" fontAlgn="b"/>
                      <a:endParaRPr lang="hr-HR" sz="500" b="0" i="0" u="none" strike="noStrike" dirty="0">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dirty="0">
                        <a:latin typeface="Arial CE"/>
                      </a:endParaRPr>
                    </a:p>
                  </a:txBody>
                  <a:tcPr marL="0" marR="0" marT="0" marB="0" anchor="b"/>
                </a:tc>
              </a:tr>
              <a:tr h="240030">
                <a:tc>
                  <a:txBody>
                    <a:bodyPr/>
                    <a:lstStyle/>
                    <a:p>
                      <a:pPr algn="ctr" fontAlgn="b"/>
                      <a:r>
                        <a:rPr lang="hr-HR" sz="500" b="0" i="0" u="none" strike="noStrike" dirty="0">
                          <a:latin typeface="Times New Roman"/>
                        </a:rPr>
                        <a:t>Ime clana KT</a:t>
                      </a:r>
                    </a:p>
                  </a:txBody>
                  <a:tcPr marL="0" marR="0" marT="0" marB="0" anchor="b"/>
                </a:tc>
                <a:tc>
                  <a:txBody>
                    <a:bodyPr/>
                    <a:lstStyle/>
                    <a:p>
                      <a:pPr algn="ctr" fontAlgn="b"/>
                      <a:r>
                        <a:rPr lang="hr-HR" sz="500" b="0" i="0" u="none" strike="noStrike">
                          <a:latin typeface="Times New Roman"/>
                        </a:rPr>
                        <a:t>Jahić Abida</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Šehagić Senad</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Ahmetbegović Azemina</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Osmanović Ismet</a:t>
                      </a:r>
                    </a:p>
                  </a:txBody>
                  <a:tcPr marL="0" marR="0" marT="0" marB="0" anchor="b"/>
                </a:tc>
                <a:tc>
                  <a:txBody>
                    <a:bodyPr/>
                    <a:lstStyle/>
                    <a:p>
                      <a:pPr algn="ctr" fontAlgn="b"/>
                      <a:r>
                        <a:rPr lang="hr-HR" sz="500" b="0" i="0" u="none" strike="noStrike">
                          <a:latin typeface="Times New Roman"/>
                        </a:rPr>
                        <a:t> </a:t>
                      </a:r>
                    </a:p>
                  </a:txBody>
                  <a:tcPr marL="0" marR="0" marT="0" marB="0" anchor="b"/>
                </a:tc>
                <a:tc>
                  <a:txBody>
                    <a:bodyPr/>
                    <a:lstStyle/>
                    <a:p>
                      <a:pPr algn="ctr" fontAlgn="b"/>
                      <a:r>
                        <a:rPr lang="hr-HR" sz="500" b="0" i="0" u="none" strike="noStrike">
                          <a:latin typeface="Times New Roman"/>
                        </a:rPr>
                        <a:t>Ime clana KT</a:t>
                      </a:r>
                    </a:p>
                  </a:txBody>
                  <a:tcPr marL="0" marR="0" marT="0" marB="0" anchor="b"/>
                </a:tc>
                <a:tc>
                  <a:txBody>
                    <a:bodyPr/>
                    <a:lstStyle/>
                    <a:p>
                      <a:pPr algn="ctr" fontAlgn="b"/>
                      <a:r>
                        <a:rPr lang="hr-HR" sz="500" b="0" i="0" u="none" strike="noStrike">
                          <a:latin typeface="Times New Roman"/>
                        </a:rPr>
                        <a:t>Toman Tomislav</a:t>
                      </a:r>
                    </a:p>
                  </a:txBody>
                  <a:tcPr marL="0" marR="0" marT="0" marB="0" anchor="b"/>
                </a:tc>
                <a:tc>
                  <a:txBody>
                    <a:bodyPr/>
                    <a:lstStyle/>
                    <a:p>
                      <a:pPr algn="ctr" fontAlgn="b"/>
                      <a:r>
                        <a:rPr lang="hr-HR" sz="500" b="0" i="0" u="none" strike="noStrike" dirty="0">
                          <a:latin typeface="Times New Roman"/>
                        </a:rPr>
                        <a:t> </a:t>
                      </a:r>
                    </a:p>
                  </a:txBody>
                  <a:tcPr marL="0" marR="0" marT="0" marB="0" anchor="b"/>
                </a:tc>
              </a:tr>
              <a:tr h="160020">
                <a:tc>
                  <a:txBody>
                    <a:bodyPr/>
                    <a:lstStyle/>
                    <a:p>
                      <a:pPr algn="ctr" fontAlgn="b"/>
                      <a:r>
                        <a:rPr lang="hr-HR" sz="500" b="1" i="0" u="none" strike="noStrike" dirty="0">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a:latin typeface="Times New Roman BH"/>
                        </a:rPr>
                        <a:t>Umnožak</a:t>
                      </a:r>
                    </a:p>
                  </a:txBody>
                  <a:tcPr marL="0" marR="0" marT="0" marB="0" anchor="b"/>
                </a:tc>
                <a:tc>
                  <a:txBody>
                    <a:bodyPr/>
                    <a:lstStyle/>
                    <a:p>
                      <a:pPr algn="ctr" fontAlgn="b"/>
                      <a:r>
                        <a:rPr lang="hr-HR" sz="500" b="1" i="0" u="none" strike="noStrike">
                          <a:latin typeface="Times New Roman BH"/>
                        </a:rPr>
                        <a:t>Težina</a:t>
                      </a:r>
                    </a:p>
                  </a:txBody>
                  <a:tcPr marL="0" marR="0" marT="0" marB="0" anchor="b"/>
                </a:tc>
                <a:tc>
                  <a:txBody>
                    <a:bodyPr/>
                    <a:lstStyle/>
                    <a:p>
                      <a:pPr algn="ctr" fontAlgn="b"/>
                      <a:r>
                        <a:rPr lang="hr-HR" sz="500" b="1" i="0" u="none" strike="noStrike">
                          <a:solidFill>
                            <a:srgbClr val="FF0000"/>
                          </a:solidFill>
                          <a:latin typeface="Times New Roman BH"/>
                        </a:rPr>
                        <a:t>Dodijeljeni poeni</a:t>
                      </a:r>
                    </a:p>
                  </a:txBody>
                  <a:tcPr marL="0" marR="0" marT="0" marB="0" anchor="b"/>
                </a:tc>
                <a:tc>
                  <a:txBody>
                    <a:bodyPr/>
                    <a:lstStyle/>
                    <a:p>
                      <a:pPr algn="ctr" fontAlgn="b"/>
                      <a:r>
                        <a:rPr lang="hr-HR" sz="500" b="1" i="0" u="none" strike="noStrike" dirty="0">
                          <a:latin typeface="Times New Roman BH"/>
                        </a:rPr>
                        <a:t>Umnožak</a:t>
                      </a:r>
                    </a:p>
                  </a:txBody>
                  <a:tcPr marL="0" marR="0" marT="0" marB="0" anchor="b"/>
                </a:tc>
              </a:tr>
              <a:tr h="138765">
                <a:tc>
                  <a:txBody>
                    <a:bodyPr/>
                    <a:lstStyle/>
                    <a:p>
                      <a:pPr algn="ctr" fontAlgn="b"/>
                      <a:r>
                        <a:rPr lang="hr-HR" sz="500" b="1" i="0" u="none" strike="noStrike" dirty="0">
                          <a:latin typeface="Arial CE"/>
                        </a:rPr>
                        <a:t>20</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40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60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40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dirty="0">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20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dirty="0">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45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a:latin typeface="Arial CE"/>
                        </a:rPr>
                        <a:t>30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45</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1</a:t>
                      </a:r>
                    </a:p>
                  </a:txBody>
                  <a:tcPr marL="0" marR="0" marT="0" marB="0" anchor="b"/>
                </a:tc>
                <a:tc>
                  <a:txBody>
                    <a:bodyPr/>
                    <a:lstStyle/>
                    <a:p>
                      <a:pPr algn="ctr" fontAlgn="b"/>
                      <a:r>
                        <a:rPr lang="hr-HR" sz="500" b="1" i="0" u="none" strike="noStrike" dirty="0">
                          <a:latin typeface="Arial CE"/>
                        </a:rPr>
                        <a:t>15</a:t>
                      </a:r>
                    </a:p>
                  </a:txBody>
                  <a:tcPr marL="0" marR="0" marT="0" marB="0" anchor="b"/>
                </a:tc>
              </a:tr>
              <a:tr h="144016">
                <a:tc>
                  <a:txBody>
                    <a:bodyPr/>
                    <a:lstStyle/>
                    <a:p>
                      <a:pPr algn="ctr" fontAlgn="b"/>
                      <a:r>
                        <a:rPr lang="hr-HR" sz="500" b="1" i="0" u="none" strike="noStrike" dirty="0">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dirty="0">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30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dirty="0">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10</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dirty="0">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10</a:t>
                      </a:r>
                    </a:p>
                  </a:txBody>
                  <a:tcPr marL="0" marR="0" marT="0" marB="0" anchor="b"/>
                </a:tc>
              </a:tr>
              <a:tr h="144016">
                <a:tc>
                  <a:txBody>
                    <a:bodyPr/>
                    <a:lstStyle/>
                    <a:p>
                      <a:pPr algn="ctr" fontAlgn="b"/>
                      <a:r>
                        <a:rPr lang="hr-HR" sz="500" b="1" i="0" u="none" strike="noStrike" dirty="0">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3</a:t>
                      </a:r>
                    </a:p>
                  </a:txBody>
                  <a:tcPr marL="0" marR="0" marT="0" marB="0" anchor="b"/>
                </a:tc>
                <a:tc>
                  <a:txBody>
                    <a:bodyPr/>
                    <a:lstStyle/>
                    <a:p>
                      <a:pPr algn="ctr" fontAlgn="b"/>
                      <a:r>
                        <a:rPr lang="hr-HR" sz="500" b="1" i="0" u="none" strike="noStrike">
                          <a:latin typeface="Arial CE"/>
                        </a:rPr>
                        <a:t>15</a:t>
                      </a:r>
                    </a:p>
                  </a:txBody>
                  <a:tcPr marL="0" marR="0" marT="0" marB="0" anchor="b"/>
                </a:tc>
                <a:tc>
                  <a:txBody>
                    <a:bodyPr/>
                    <a:lstStyle/>
                    <a:p>
                      <a:pPr algn="ctr" fontAlgn="b"/>
                      <a:r>
                        <a:rPr lang="hr-HR" sz="500" b="1" i="0" u="none" strike="noStrike">
                          <a:latin typeface="Arial CE"/>
                        </a:rPr>
                        <a:t>5</a:t>
                      </a:r>
                    </a:p>
                  </a:txBody>
                  <a:tcPr marL="0" marR="0" marT="0" marB="0" anchor="b"/>
                </a:tc>
                <a:tc>
                  <a:txBody>
                    <a:bodyPr/>
                    <a:lstStyle/>
                    <a:p>
                      <a:pPr algn="ctr" fontAlgn="b"/>
                      <a:r>
                        <a:rPr lang="hr-HR" sz="500" b="1" i="0" u="none" strike="noStrike">
                          <a:latin typeface="Arial CE"/>
                        </a:rPr>
                        <a:t>2</a:t>
                      </a:r>
                    </a:p>
                  </a:txBody>
                  <a:tcPr marL="0" marR="0" marT="0" marB="0" anchor="b"/>
                </a:tc>
                <a:tc>
                  <a:txBody>
                    <a:bodyPr/>
                    <a:lstStyle/>
                    <a:p>
                      <a:pPr algn="ctr" fontAlgn="b"/>
                      <a:r>
                        <a:rPr lang="hr-HR" sz="500" b="1" i="0" u="none" strike="noStrike" dirty="0">
                          <a:latin typeface="Arial CE"/>
                        </a:rPr>
                        <a:t>10</a:t>
                      </a:r>
                    </a:p>
                  </a:txBody>
                  <a:tcPr marL="0" marR="0" marT="0" marB="0" anchor="b"/>
                </a:tc>
              </a:tr>
              <a:tr h="144016">
                <a:tc>
                  <a:txBody>
                    <a:bodyPr/>
                    <a:lstStyle/>
                    <a:p>
                      <a:pPr algn="ctr" fontAlgn="b"/>
                      <a:r>
                        <a:rPr lang="hr-HR" sz="500" b="1" i="0" u="none" strike="noStrike" dirty="0">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1" i="0" u="none" strike="noStrike" dirty="0">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0</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a:latin typeface="Arial CE"/>
                        </a:rPr>
                        <a:t> </a:t>
                      </a:r>
                    </a:p>
                  </a:txBody>
                  <a:tcPr marL="0" marR="0" marT="0" marB="0" anchor="b"/>
                </a:tc>
                <a:tc>
                  <a:txBody>
                    <a:bodyPr/>
                    <a:lstStyle/>
                    <a:p>
                      <a:pPr algn="ctr" fontAlgn="b"/>
                      <a:r>
                        <a:rPr lang="hr-HR" sz="500" b="1" i="0" u="none" strike="noStrike" dirty="0">
                          <a:latin typeface="Arial CE"/>
                        </a:rPr>
                        <a:t>0</a:t>
                      </a:r>
                    </a:p>
                  </a:txBody>
                  <a:tcPr marL="0" marR="0" marT="0" marB="0" anchor="b"/>
                </a:tc>
              </a:tr>
              <a:tr h="144016">
                <a:tc>
                  <a:txBody>
                    <a:bodyPr/>
                    <a:lstStyle/>
                    <a:p>
                      <a:pPr algn="ctr" fontAlgn="b"/>
                      <a:r>
                        <a:rPr lang="hr-HR" sz="500" b="0" i="0" u="none" strike="noStrike" dirty="0" smtClean="0">
                          <a:latin typeface="Arial CE"/>
                        </a:rPr>
                        <a:t>100</a:t>
                      </a:r>
                      <a:endParaRPr lang="hr-HR" sz="500" b="0" i="0" u="none" strike="noStrike" dirty="0">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85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75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120</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a:latin typeface="Arial CE"/>
                        </a:rPr>
                        <a:t>145</a:t>
                      </a: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l" fontAlgn="b"/>
                      <a:endParaRPr lang="hr-HR" sz="500" b="0" i="0" u="none" strike="noStrike">
                        <a:latin typeface="Arial CE"/>
                      </a:endParaRPr>
                    </a:p>
                  </a:txBody>
                  <a:tcPr marL="0" marR="0" marT="0" marB="0" anchor="b"/>
                </a:tc>
                <a:tc>
                  <a:txBody>
                    <a:bodyPr/>
                    <a:lstStyle/>
                    <a:p>
                      <a:pPr algn="ctr" fontAlgn="b"/>
                      <a:r>
                        <a:rPr lang="hr-HR" sz="500" b="1" i="0" u="none" strike="noStrike" dirty="0">
                          <a:latin typeface="Arial CE"/>
                        </a:rPr>
                        <a:t>35</a:t>
                      </a:r>
                    </a:p>
                  </a:txBody>
                  <a:tcPr marL="0" marR="0" marT="0" marB="0" anchor="b"/>
                </a:tc>
              </a:tr>
              <a:tr h="216024">
                <a:tc>
                  <a:txBody>
                    <a:bodyPr/>
                    <a:lstStyle/>
                    <a:p>
                      <a:pPr algn="ctr" fontAlgn="b"/>
                      <a:r>
                        <a:rPr lang="hr-HR" sz="500" b="1" i="0" u="none" strike="noStrike" dirty="0">
                          <a:latin typeface="Times New Roman"/>
                        </a:rPr>
                        <a:t>56</a:t>
                      </a:r>
                    </a:p>
                  </a:txBody>
                  <a:tcPr marL="0" marR="0" marT="0" marB="0" anchor="b"/>
                </a:tc>
                <a:tc>
                  <a:txBody>
                    <a:bodyPr/>
                    <a:lstStyle/>
                    <a:p>
                      <a:pPr algn="l" fontAlgn="b"/>
                      <a:r>
                        <a:rPr lang="hr-HR" sz="500" b="0" i="0" u="none" strike="noStrike">
                          <a:latin typeface="Times New Roman"/>
                        </a:rPr>
                        <a:t>naziv projekta:</a:t>
                      </a:r>
                    </a:p>
                  </a:txBody>
                  <a:tcPr marL="0" marR="0" marT="0" marB="0" anchor="b"/>
                </a:tc>
                <a:tc gridSpan="5">
                  <a:txBody>
                    <a:bodyPr/>
                    <a:lstStyle/>
                    <a:p>
                      <a:pPr algn="l" fontAlgn="b"/>
                      <a:r>
                        <a:rPr lang="hr-HR" sz="500" b="0" i="0" u="none" strike="noStrike" dirty="0">
                          <a:latin typeface="Times New Roman"/>
                        </a:rPr>
                        <a:t>Izgradnja kol. mosta na  Sokoluši (lokacija Etivaža)</a:t>
                      </a:r>
                    </a:p>
                  </a:txBody>
                  <a:tcPr marL="0" marR="0" marT="0" marB="0" anchor="b"/>
                </a:tc>
                <a:tc hMerge="1">
                  <a:txBody>
                    <a:bodyPr/>
                    <a:lstStyle/>
                    <a:p>
                      <a:pPr algn="l" fontAlgn="b"/>
                      <a:endParaRPr lang="hr-HR" sz="500" b="1" i="0" u="none" strike="noStrike" dirty="0">
                        <a:latin typeface="Times New Roman"/>
                      </a:endParaRPr>
                    </a:p>
                  </a:txBody>
                  <a:tcPr marL="0" marR="0" marT="0" marB="0" anchor="b"/>
                </a:tc>
                <a:tc hMerge="1">
                  <a:txBody>
                    <a:bodyPr/>
                    <a:lstStyle/>
                    <a:p>
                      <a:pPr algn="l" fontAlgn="b"/>
                      <a:endParaRPr lang="hr-HR" sz="500" b="1" i="0" u="none" strike="noStrike" dirty="0">
                        <a:latin typeface="Times New Roman"/>
                      </a:endParaRPr>
                    </a:p>
                  </a:txBody>
                  <a:tcPr marL="0" marR="0" marT="0" marB="0" anchor="b"/>
                </a:tc>
                <a:tc hMerge="1">
                  <a:txBody>
                    <a:bodyPr/>
                    <a:lstStyle/>
                    <a:p>
                      <a:pPr algn="l" fontAlgn="b"/>
                      <a:endParaRPr lang="hr-HR" sz="500" b="0" i="0" u="none" strike="noStrike" dirty="0">
                        <a:latin typeface="Times New Roman"/>
                      </a:endParaRPr>
                    </a:p>
                  </a:txBody>
                  <a:tcPr marL="0" marR="0" marT="0" marB="0" anchor="b"/>
                </a:tc>
                <a:tc hMerge="1">
                  <a:txBody>
                    <a:bodyPr/>
                    <a:lstStyle/>
                    <a:p>
                      <a:pPr algn="l" fontAlgn="b"/>
                      <a:endParaRPr lang="hr-HR" sz="500" b="0" i="0" u="none" strike="noStrike" dirty="0">
                        <a:latin typeface="Times New Roman"/>
                      </a:endParaRPr>
                    </a:p>
                  </a:txBody>
                  <a:tcPr marL="0" marR="0" marT="0" marB="0" anchor="b"/>
                </a:tc>
                <a:tc>
                  <a:txBody>
                    <a:bodyPr/>
                    <a:lstStyle/>
                    <a:p>
                      <a:pPr algn="l" fontAlgn="b"/>
                      <a:endParaRPr lang="hr-HR" sz="500" b="0" i="0" u="none" strike="noStrike" dirty="0">
                        <a:latin typeface="Times New Roman"/>
                      </a:endParaRPr>
                    </a:p>
                  </a:txBody>
                  <a:tcPr marL="0" marR="0" marT="0" marB="0" anchor="b"/>
                </a:tc>
                <a:tc>
                  <a:txBody>
                    <a:bodyPr/>
                    <a:lstStyle/>
                    <a:p>
                      <a:pPr algn="l" fontAlgn="b"/>
                      <a:endParaRPr lang="hr-HR" sz="500" b="0" i="0" u="none" strike="noStrike">
                        <a:latin typeface="Times New Roman"/>
                      </a:endParaRPr>
                    </a:p>
                  </a:txBody>
                  <a:tcPr marL="0" marR="0" marT="0" marB="0" anchor="b"/>
                </a:tc>
                <a:tc>
                  <a:txBody>
                    <a:bodyPr/>
                    <a:lstStyle/>
                    <a:p>
                      <a:pPr algn="l" fontAlgn="b"/>
                      <a:endParaRPr lang="hr-HR" sz="500" b="0" i="0" u="none" strike="noStrike">
                        <a:latin typeface="Times New Roman"/>
                      </a:endParaRPr>
                    </a:p>
                  </a:txBody>
                  <a:tcPr marL="0" marR="0" marT="0" marB="0" anchor="b"/>
                </a:tc>
                <a:tc>
                  <a:txBody>
                    <a:bodyPr/>
                    <a:lstStyle/>
                    <a:p>
                      <a:pPr algn="l" fontAlgn="b"/>
                      <a:endParaRPr lang="hr-HR" sz="500" b="0" i="0" u="none" strike="noStrike">
                        <a:latin typeface="Times New Roman"/>
                      </a:endParaRPr>
                    </a:p>
                  </a:txBody>
                  <a:tcPr marL="0" marR="0" marT="0" marB="0" anchor="b"/>
                </a:tc>
                <a:tc>
                  <a:txBody>
                    <a:bodyPr/>
                    <a:lstStyle/>
                    <a:p>
                      <a:pPr algn="l" fontAlgn="b"/>
                      <a:endParaRPr lang="hr-HR" sz="500" b="0" i="0" u="none" strike="noStrike">
                        <a:latin typeface="Times New Roman"/>
                      </a:endParaRPr>
                    </a:p>
                  </a:txBody>
                  <a:tcPr marL="0" marR="0" marT="0" marB="0" anchor="b"/>
                </a:tc>
                <a:tc>
                  <a:txBody>
                    <a:bodyPr/>
                    <a:lstStyle/>
                    <a:p>
                      <a:pPr algn="l" fontAlgn="b"/>
                      <a:endParaRPr lang="hr-HR" sz="500" b="0" i="0" u="none" strike="noStrike">
                        <a:latin typeface="Times New Roman"/>
                      </a:endParaRPr>
                    </a:p>
                  </a:txBody>
                  <a:tcPr marL="0" marR="0" marT="0" marB="0" anchor="b"/>
                </a:tc>
                <a:tc>
                  <a:txBody>
                    <a:bodyPr/>
                    <a:lstStyle/>
                    <a:p>
                      <a:pPr algn="l" fontAlgn="b"/>
                      <a:endParaRPr lang="hr-HR" sz="500" b="0" i="0" u="none" strike="noStrike">
                        <a:latin typeface="Times New Roman"/>
                      </a:endParaRPr>
                    </a:p>
                  </a:txBody>
                  <a:tcPr marL="0" marR="0" marT="0" marB="0" anchor="b"/>
                </a:tc>
                <a:tc>
                  <a:txBody>
                    <a:bodyPr/>
                    <a:lstStyle/>
                    <a:p>
                      <a:pPr algn="l" fontAlgn="b"/>
                      <a:endParaRPr lang="hr-HR" sz="500" b="0" i="0" u="none" strike="noStrike" dirty="0">
                        <a:latin typeface="Times New Roman"/>
                      </a:endParaRPr>
                    </a:p>
                  </a:txBody>
                  <a:tcPr marL="0" marR="0" marT="0" marB="0" anchor="b"/>
                </a:tc>
              </a:tr>
            </a:tbl>
          </a:graphicData>
        </a:graphic>
      </p:graphicFrame>
    </p:spTree>
  </p:cSld>
  <p:clrMapOvr>
    <a:masterClrMapping/>
  </p:clrMapOvr>
  <p:transition advTm="14493">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nvPr>
        </p:nvGraphicFramePr>
        <p:xfrm>
          <a:off x="323527" y="152400"/>
          <a:ext cx="8424939" cy="6447140"/>
        </p:xfrm>
        <a:graphic>
          <a:graphicData uri="http://schemas.openxmlformats.org/drawingml/2006/table">
            <a:tbl>
              <a:tblPr firstRow="1" bandRow="1">
                <a:tableStyleId>{5C22544A-7EE6-4342-B048-85BDC9FD1C3A}</a:tableStyleId>
              </a:tblPr>
              <a:tblGrid>
                <a:gridCol w="1563547"/>
                <a:gridCol w="1715348"/>
                <a:gridCol w="1715348"/>
                <a:gridCol w="1715348"/>
                <a:gridCol w="1715348"/>
              </a:tblGrid>
              <a:tr h="192086">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hr-HR" sz="800" b="1" i="0" u="none" strike="noStrike" dirty="0">
                          <a:latin typeface="Arial CE"/>
                        </a:rPr>
                        <a:t>Broj Projekta:          </a:t>
                      </a:r>
                      <a:r>
                        <a:rPr lang="hr-HR" sz="800" b="1" i="0" u="none" strike="noStrike" dirty="0" smtClean="0">
                          <a:latin typeface="Arial CE"/>
                        </a:rPr>
                        <a:t>15- </a:t>
                      </a:r>
                      <a:r>
                        <a:rPr lang="hr-HR" sz="800" b="0" i="0" u="none" strike="noStrike" dirty="0" smtClean="0">
                          <a:solidFill>
                            <a:srgbClr val="FF0000"/>
                          </a:solidFill>
                          <a:latin typeface="Times New Roman"/>
                        </a:rPr>
                        <a:t>Rekonstrukcija ul. Drijenča</a:t>
                      </a:r>
                      <a:endParaRPr lang="hr-HR" sz="800" b="1" i="0" u="none" strike="noStrike" dirty="0">
                        <a:latin typeface="Arial CE"/>
                      </a:endParaRPr>
                    </a:p>
                  </a:txBody>
                  <a:tcPr marL="0" marR="0" marT="0" marB="0" anchor="b"/>
                </a:tc>
                <a:tc hMerge="1">
                  <a:txBody>
                    <a:bodyPr/>
                    <a:lstStyle/>
                    <a:p>
                      <a:endParaRPr lang="hr-HR"/>
                    </a:p>
                  </a:txBody>
                  <a:tcPr/>
                </a:tc>
                <a:tc>
                  <a:txBody>
                    <a:bodyPr/>
                    <a:lstStyle/>
                    <a:p>
                      <a:pPr algn="l" fontAlgn="b"/>
                      <a:r>
                        <a:rPr lang="hr-HR" sz="800" b="0" i="0" u="none" strike="noStrike">
                          <a:latin typeface="Times New Roman"/>
                        </a:rPr>
                        <a:t> </a:t>
                      </a:r>
                    </a:p>
                  </a:txBody>
                  <a:tcPr marL="0" marR="0" marT="0" marB="0" anchor="b"/>
                </a:tc>
                <a:tc>
                  <a:txBody>
                    <a:bodyPr/>
                    <a:lstStyle/>
                    <a:p>
                      <a:pPr algn="l" fontAlgn="b"/>
                      <a:endParaRPr lang="hr-HR" sz="800" b="1" i="0" u="none" strike="noStrike">
                        <a:latin typeface="Times New Roman"/>
                      </a:endParaRPr>
                    </a:p>
                  </a:txBody>
                  <a:tcPr marL="0" marR="0" marT="0" marB="0" anchor="b"/>
                </a:tc>
                <a:tc>
                  <a:txBody>
                    <a:bodyPr/>
                    <a:lstStyle/>
                    <a:p>
                      <a:pPr algn="l" fontAlgn="b"/>
                      <a:endParaRPr lang="hr-HR" sz="800" b="1" i="0" u="none" strike="noStrike">
                        <a:latin typeface="Times New Roman"/>
                      </a:endParaRPr>
                    </a:p>
                  </a:txBody>
                  <a:tcPr marL="0" marR="0" marT="0" marB="0" anchor="b"/>
                </a:tc>
              </a:tr>
              <a:tr h="228600">
                <a:tc>
                  <a:txBody>
                    <a:bodyPr/>
                    <a:lstStyle/>
                    <a:p>
                      <a:pPr algn="ctr" fontAlgn="b"/>
                      <a:r>
                        <a:rPr lang="hr-HR" sz="800" b="1" i="0" u="none" strike="noStrike" dirty="0">
                          <a:latin typeface="Times New Roman BH"/>
                        </a:rPr>
                        <a:t>Broj člana CT</a:t>
                      </a:r>
                    </a:p>
                  </a:txBody>
                  <a:tcPr marL="0" marR="0" marT="0" marB="0" anchor="b"/>
                </a:tc>
                <a:tc>
                  <a:txBody>
                    <a:bodyPr/>
                    <a:lstStyle/>
                    <a:p>
                      <a:pPr algn="ctr" fontAlgn="b"/>
                      <a:r>
                        <a:rPr lang="hr-HR" sz="800" b="1" i="0" u="none" strike="noStrike" dirty="0">
                          <a:latin typeface="Times New Roman BH"/>
                        </a:rPr>
                        <a:t>Clan glasao (1)/nije </a:t>
                      </a:r>
                      <a:r>
                        <a:rPr lang="hr-HR" sz="800" b="1" i="0" u="none" strike="noStrike" dirty="0" smtClean="0">
                          <a:latin typeface="Times New Roman BH"/>
                        </a:rPr>
                        <a:t>glasao (</a:t>
                      </a:r>
                      <a:r>
                        <a:rPr lang="hr-HR" sz="800" b="1" i="0" u="none" strike="noStrike" dirty="0">
                          <a:latin typeface="Times New Roman BH"/>
                        </a:rPr>
                        <a:t>sva polja B,C I D ostaviti prazna)</a:t>
                      </a:r>
                    </a:p>
                  </a:txBody>
                  <a:tcPr marL="0" marR="0" marT="0" marB="0" anchor="b"/>
                </a:tc>
                <a:tc>
                  <a:txBody>
                    <a:bodyPr/>
                    <a:lstStyle/>
                    <a:p>
                      <a:pPr algn="ctr" fontAlgn="b"/>
                      <a:r>
                        <a:rPr lang="hr-HR" sz="800" b="1" i="0" u="none" strike="noStrike" dirty="0">
                          <a:solidFill>
                            <a:srgbClr val="FF0000"/>
                          </a:solidFill>
                          <a:latin typeface="Times New Roman BH"/>
                        </a:rPr>
                        <a:t>Ukupno poena</a:t>
                      </a:r>
                    </a:p>
                  </a:txBody>
                  <a:tcPr marL="0" marR="0" marT="0" marB="0" anchor="b"/>
                </a:tc>
                <a:tc>
                  <a:txBody>
                    <a:bodyPr/>
                    <a:lstStyle/>
                    <a:p>
                      <a:pPr algn="ctr" fontAlgn="b"/>
                      <a:r>
                        <a:rPr lang="hr-HR" sz="800" b="1" i="0" u="none" strike="noStrike" dirty="0">
                          <a:latin typeface="Times New Roman BH"/>
                        </a:rPr>
                        <a:t>ZBIR</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solidFill>
                            <a:srgbClr val="FF0000"/>
                          </a:solidFill>
                          <a:latin typeface="Arial CE"/>
                        </a:rPr>
                        <a:t>1</a:t>
                      </a:r>
                    </a:p>
                  </a:txBody>
                  <a:tcPr marL="0" marR="0" marT="0" marB="0" anchor="b"/>
                </a:tc>
                <a:tc>
                  <a:txBody>
                    <a:bodyPr/>
                    <a:lstStyle/>
                    <a:p>
                      <a:pPr algn="ctr" fontAlgn="b"/>
                      <a:r>
                        <a:rPr lang="hr-HR" sz="800" b="1" i="0" u="none" strike="noStrike" dirty="0">
                          <a:solidFill>
                            <a:srgbClr val="FF0000"/>
                          </a:solidFill>
                          <a:latin typeface="Arial CE"/>
                        </a:rPr>
                        <a:t>1</a:t>
                      </a:r>
                    </a:p>
                  </a:txBody>
                  <a:tcPr marL="0" marR="0" marT="0" marB="0" anchor="b"/>
                </a:tc>
                <a:tc>
                  <a:txBody>
                    <a:bodyPr/>
                    <a:lstStyle/>
                    <a:p>
                      <a:pPr algn="ctr" fontAlgn="b"/>
                      <a:r>
                        <a:rPr lang="hr-HR" sz="800" b="1" i="0" u="none" strike="noStrike">
                          <a:solidFill>
                            <a:srgbClr val="FF0000"/>
                          </a:solidFill>
                          <a:latin typeface="Arial CE"/>
                        </a:rPr>
                        <a:t>95</a:t>
                      </a:r>
                    </a:p>
                  </a:txBody>
                  <a:tcPr marL="0" marR="0" marT="0" marB="0" anchor="b"/>
                </a:tc>
                <a:tc>
                  <a:txBody>
                    <a:bodyPr/>
                    <a:lstStyle/>
                    <a:p>
                      <a:pPr algn="ctr" fontAlgn="b"/>
                      <a:r>
                        <a:rPr lang="hr-HR" sz="800" b="1" i="0" u="none" strike="noStrike">
                          <a:latin typeface="Arial CE"/>
                        </a:rPr>
                        <a:t>95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2</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60</a:t>
                      </a:r>
                    </a:p>
                  </a:txBody>
                  <a:tcPr marL="0" marR="0" marT="0" marB="0" anchor="b"/>
                </a:tc>
                <a:tc>
                  <a:txBody>
                    <a:bodyPr/>
                    <a:lstStyle/>
                    <a:p>
                      <a:pPr algn="ctr" fontAlgn="b"/>
                      <a:r>
                        <a:rPr lang="hr-HR" sz="800" b="1" i="0" u="none" strike="noStrike">
                          <a:latin typeface="Arial CE"/>
                        </a:rPr>
                        <a:t>60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3</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65</a:t>
                      </a:r>
                    </a:p>
                  </a:txBody>
                  <a:tcPr marL="0" marR="0" marT="0" marB="0" anchor="b"/>
                </a:tc>
                <a:tc>
                  <a:txBody>
                    <a:bodyPr/>
                    <a:lstStyle/>
                    <a:p>
                      <a:pPr algn="ctr" fontAlgn="b"/>
                      <a:r>
                        <a:rPr lang="hr-HR" sz="800" b="1" i="0" u="none" strike="noStrike">
                          <a:latin typeface="Arial CE"/>
                        </a:rPr>
                        <a:t>65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4</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35</a:t>
                      </a:r>
                    </a:p>
                  </a:txBody>
                  <a:tcPr marL="0" marR="0" marT="0" marB="0" anchor="b"/>
                </a:tc>
                <a:tc>
                  <a:txBody>
                    <a:bodyPr/>
                    <a:lstStyle/>
                    <a:p>
                      <a:pPr algn="ctr" fontAlgn="b"/>
                      <a:r>
                        <a:rPr lang="hr-HR" sz="800" b="1" i="0" u="none" strike="noStrike">
                          <a:latin typeface="Arial CE"/>
                        </a:rPr>
                        <a:t>35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5</a:t>
                      </a:r>
                    </a:p>
                  </a:txBody>
                  <a:tcPr marL="0" marR="0" marT="0" marB="0" anchor="b"/>
                </a:tc>
                <a:tc>
                  <a:txBody>
                    <a:bodyPr/>
                    <a:lstStyle/>
                    <a:p>
                      <a:pPr algn="ctr" fontAlgn="b"/>
                      <a:r>
                        <a:rPr lang="hr-HR" sz="800" b="1" i="0" u="none" strike="noStrike" dirty="0">
                          <a:latin typeface="Arial CE"/>
                        </a:rPr>
                        <a:t>1</a:t>
                      </a:r>
                    </a:p>
                  </a:txBody>
                  <a:tcPr marL="0" marR="0" marT="0" marB="0" anchor="b"/>
                </a:tc>
                <a:tc>
                  <a:txBody>
                    <a:bodyPr/>
                    <a:lstStyle/>
                    <a:p>
                      <a:pPr algn="ctr" fontAlgn="b"/>
                      <a:r>
                        <a:rPr lang="hr-HR" sz="800" b="1" i="0" u="none" strike="noStrike">
                          <a:latin typeface="Arial CE"/>
                        </a:rPr>
                        <a:t>70</a:t>
                      </a:r>
                    </a:p>
                  </a:txBody>
                  <a:tcPr marL="0" marR="0" marT="0" marB="0" anchor="b"/>
                </a:tc>
                <a:tc>
                  <a:txBody>
                    <a:bodyPr/>
                    <a:lstStyle/>
                    <a:p>
                      <a:pPr algn="ctr" fontAlgn="b"/>
                      <a:r>
                        <a:rPr lang="hr-HR" sz="800" b="1" i="0" u="none" strike="noStrike" dirty="0">
                          <a:latin typeface="Arial CE"/>
                        </a:rPr>
                        <a:t>70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6</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20</a:t>
                      </a:r>
                    </a:p>
                  </a:txBody>
                  <a:tcPr marL="0" marR="0" marT="0" marB="0" anchor="b"/>
                </a:tc>
                <a:tc>
                  <a:txBody>
                    <a:bodyPr/>
                    <a:lstStyle/>
                    <a:p>
                      <a:pPr algn="ctr" fontAlgn="b"/>
                      <a:r>
                        <a:rPr lang="hr-HR" sz="800" b="1" i="0" u="none" strike="noStrike">
                          <a:latin typeface="Arial CE"/>
                        </a:rPr>
                        <a:t>20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7</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20</a:t>
                      </a:r>
                    </a:p>
                  </a:txBody>
                  <a:tcPr marL="0" marR="0" marT="0" marB="0" anchor="b"/>
                </a:tc>
                <a:tc>
                  <a:txBody>
                    <a:bodyPr/>
                    <a:lstStyle/>
                    <a:p>
                      <a:pPr algn="ctr" fontAlgn="b"/>
                      <a:r>
                        <a:rPr lang="hr-HR" sz="800" b="1" i="0" u="none" strike="noStrike">
                          <a:latin typeface="Arial CE"/>
                        </a:rPr>
                        <a:t>20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8</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50</a:t>
                      </a:r>
                    </a:p>
                  </a:txBody>
                  <a:tcPr marL="0" marR="0" marT="0" marB="0" anchor="b"/>
                </a:tc>
                <a:tc>
                  <a:txBody>
                    <a:bodyPr/>
                    <a:lstStyle/>
                    <a:p>
                      <a:pPr algn="ctr" fontAlgn="b"/>
                      <a:r>
                        <a:rPr lang="hr-HR" sz="800" b="1" i="0" u="none" strike="noStrike">
                          <a:latin typeface="Arial CE"/>
                        </a:rPr>
                        <a:t>50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9</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80</a:t>
                      </a:r>
                    </a:p>
                  </a:txBody>
                  <a:tcPr marL="0" marR="0" marT="0" marB="0" anchor="b"/>
                </a:tc>
                <a:tc>
                  <a:txBody>
                    <a:bodyPr/>
                    <a:lstStyle/>
                    <a:p>
                      <a:pPr algn="ctr" fontAlgn="b"/>
                      <a:r>
                        <a:rPr lang="hr-HR" sz="800" b="1" i="0" u="none" strike="noStrike">
                          <a:latin typeface="Arial CE"/>
                        </a:rPr>
                        <a:t>80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10</a:t>
                      </a:r>
                    </a:p>
                  </a:txBody>
                  <a:tcPr marL="0" marR="0" marT="0" marB="0" anchor="b"/>
                </a:tc>
                <a:tc>
                  <a:txBody>
                    <a:bodyPr/>
                    <a:lstStyle/>
                    <a:p>
                      <a:pPr algn="ctr" fontAlgn="b"/>
                      <a:r>
                        <a:rPr lang="hr-HR" sz="800" b="1" i="0" u="none" strike="noStrike" dirty="0">
                          <a:latin typeface="Arial CE"/>
                        </a:rPr>
                        <a:t>1</a:t>
                      </a:r>
                    </a:p>
                  </a:txBody>
                  <a:tcPr marL="0" marR="0" marT="0" marB="0" anchor="b"/>
                </a:tc>
                <a:tc>
                  <a:txBody>
                    <a:bodyPr/>
                    <a:lstStyle/>
                    <a:p>
                      <a:pPr algn="ctr" fontAlgn="b"/>
                      <a:r>
                        <a:rPr lang="hr-HR" sz="800" b="1" i="0" u="none" strike="noStrike">
                          <a:latin typeface="Arial CE"/>
                        </a:rPr>
                        <a:t>80</a:t>
                      </a:r>
                    </a:p>
                  </a:txBody>
                  <a:tcPr marL="0" marR="0" marT="0" marB="0" anchor="b"/>
                </a:tc>
                <a:tc>
                  <a:txBody>
                    <a:bodyPr/>
                    <a:lstStyle/>
                    <a:p>
                      <a:pPr algn="ctr" fontAlgn="b"/>
                      <a:r>
                        <a:rPr lang="hr-HR" sz="800" b="1" i="0" u="none" strike="noStrike">
                          <a:latin typeface="Arial CE"/>
                        </a:rPr>
                        <a:t>80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11</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85</a:t>
                      </a:r>
                    </a:p>
                  </a:txBody>
                  <a:tcPr marL="0" marR="0" marT="0" marB="0" anchor="b"/>
                </a:tc>
                <a:tc>
                  <a:txBody>
                    <a:bodyPr/>
                    <a:lstStyle/>
                    <a:p>
                      <a:pPr algn="ctr" fontAlgn="b"/>
                      <a:r>
                        <a:rPr lang="hr-HR" sz="800" b="1" i="0" u="none" strike="noStrike">
                          <a:latin typeface="Arial CE"/>
                        </a:rPr>
                        <a:t>85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12</a:t>
                      </a:r>
                    </a:p>
                  </a:txBody>
                  <a:tcPr marL="0" marR="0" marT="0" marB="0" anchor="b"/>
                </a:tc>
                <a:tc>
                  <a:txBody>
                    <a:bodyPr/>
                    <a:lstStyle/>
                    <a:p>
                      <a:pPr algn="ctr" fontAlgn="b"/>
                      <a:r>
                        <a:rPr lang="hr-HR" sz="800" b="1" i="0" u="none" strike="noStrike" dirty="0">
                          <a:latin typeface="Arial CE"/>
                        </a:rPr>
                        <a:t>1</a:t>
                      </a:r>
                    </a:p>
                  </a:txBody>
                  <a:tcPr marL="0" marR="0" marT="0" marB="0" anchor="b"/>
                </a:tc>
                <a:tc>
                  <a:txBody>
                    <a:bodyPr/>
                    <a:lstStyle/>
                    <a:p>
                      <a:pPr algn="ctr" fontAlgn="b"/>
                      <a:r>
                        <a:rPr lang="hr-HR" sz="800" b="1" i="0" u="none" strike="noStrike">
                          <a:latin typeface="Arial CE"/>
                        </a:rPr>
                        <a:t>45</a:t>
                      </a:r>
                    </a:p>
                  </a:txBody>
                  <a:tcPr marL="0" marR="0" marT="0" marB="0" anchor="b"/>
                </a:tc>
                <a:tc>
                  <a:txBody>
                    <a:bodyPr/>
                    <a:lstStyle/>
                    <a:p>
                      <a:pPr algn="ctr" fontAlgn="b"/>
                      <a:r>
                        <a:rPr lang="hr-HR" sz="800" b="1" i="0" u="none" strike="noStrike">
                          <a:latin typeface="Arial CE"/>
                        </a:rPr>
                        <a:t>45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13</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130</a:t>
                      </a:r>
                    </a:p>
                  </a:txBody>
                  <a:tcPr marL="0" marR="0" marT="0" marB="0" anchor="b"/>
                </a:tc>
                <a:tc>
                  <a:txBody>
                    <a:bodyPr/>
                    <a:lstStyle/>
                    <a:p>
                      <a:pPr algn="ctr" fontAlgn="b"/>
                      <a:r>
                        <a:rPr lang="hr-HR" sz="800" b="1" i="0" u="none" strike="noStrike">
                          <a:latin typeface="Arial CE"/>
                        </a:rPr>
                        <a:t>130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14</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dirty="0">
                          <a:latin typeface="Arial CE"/>
                        </a:rPr>
                        <a:t>40</a:t>
                      </a:r>
                    </a:p>
                  </a:txBody>
                  <a:tcPr marL="0" marR="0" marT="0" marB="0" anchor="b"/>
                </a:tc>
                <a:tc>
                  <a:txBody>
                    <a:bodyPr/>
                    <a:lstStyle/>
                    <a:p>
                      <a:pPr algn="ctr" fontAlgn="b"/>
                      <a:r>
                        <a:rPr lang="hr-HR" sz="800" b="1" i="0" u="none" strike="noStrike">
                          <a:latin typeface="Arial CE"/>
                        </a:rPr>
                        <a:t>40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1" i="0" u="none" strike="noStrike">
                          <a:latin typeface="Arial CE"/>
                        </a:rPr>
                        <a:t>15</a:t>
                      </a:r>
                    </a:p>
                  </a:txBody>
                  <a:tcPr marL="0" marR="0" marT="0" marB="0" anchor="b"/>
                </a:tc>
                <a:tc>
                  <a:txBody>
                    <a:bodyPr/>
                    <a:lstStyle/>
                    <a:p>
                      <a:pPr algn="ctr" fontAlgn="b"/>
                      <a:r>
                        <a:rPr lang="hr-HR" sz="800" b="1" i="0" u="none" strike="noStrike">
                          <a:latin typeface="Arial CE"/>
                        </a:rPr>
                        <a:t>1</a:t>
                      </a:r>
                    </a:p>
                  </a:txBody>
                  <a:tcPr marL="0" marR="0" marT="0" marB="0" anchor="b"/>
                </a:tc>
                <a:tc>
                  <a:txBody>
                    <a:bodyPr/>
                    <a:lstStyle/>
                    <a:p>
                      <a:pPr algn="ctr" fontAlgn="b"/>
                      <a:r>
                        <a:rPr lang="hr-HR" sz="800" b="1" i="0" u="none" strike="noStrike">
                          <a:latin typeface="Arial CE"/>
                        </a:rPr>
                        <a:t>35</a:t>
                      </a:r>
                    </a:p>
                  </a:txBody>
                  <a:tcPr marL="0" marR="0" marT="0" marB="0" anchor="b"/>
                </a:tc>
                <a:tc>
                  <a:txBody>
                    <a:bodyPr/>
                    <a:lstStyle/>
                    <a:p>
                      <a:pPr algn="ctr" fontAlgn="b"/>
                      <a:r>
                        <a:rPr lang="hr-HR" sz="800" b="1" i="0" u="none" strike="noStrike">
                          <a:latin typeface="Arial CE"/>
                        </a:rPr>
                        <a:t>35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l" fontAlgn="b"/>
                      <a:endParaRPr lang="hr-HR" sz="800" b="0" i="0" u="none" strike="noStrike">
                        <a:latin typeface="Arial CE"/>
                      </a:endParaRPr>
                    </a:p>
                  </a:txBody>
                  <a:tcPr marL="0" marR="0" marT="0" marB="0" anchor="b"/>
                </a:tc>
                <a:tc>
                  <a:txBody>
                    <a:bodyPr/>
                    <a:lstStyle/>
                    <a:p>
                      <a:pPr algn="l" fontAlgn="b"/>
                      <a:r>
                        <a:rPr lang="hr-HR" sz="800" b="0" i="0" u="none" strike="noStrike">
                          <a:latin typeface="Arial CE"/>
                        </a:rPr>
                        <a:t>Najvisa vrijednost</a:t>
                      </a:r>
                    </a:p>
                  </a:txBody>
                  <a:tcPr marL="0" marR="0" marT="0" marB="0" anchor="b"/>
                </a:tc>
                <a:tc>
                  <a:txBody>
                    <a:bodyPr/>
                    <a:lstStyle/>
                    <a:p>
                      <a:pPr algn="ctr" fontAlgn="b"/>
                      <a:r>
                        <a:rPr lang="hr-HR" sz="800" b="0" i="0" u="none" strike="noStrike">
                          <a:latin typeface="Arial CE"/>
                        </a:rPr>
                        <a:t>130</a:t>
                      </a:r>
                    </a:p>
                  </a:txBody>
                  <a:tcPr marL="0" marR="0" marT="0" marB="0" anchor="b"/>
                </a:tc>
                <a:tc>
                  <a:txBody>
                    <a:bodyPr/>
                    <a:lstStyle/>
                    <a:p>
                      <a:pPr algn="ctr" fontAlgn="b"/>
                      <a:r>
                        <a:rPr lang="hr-HR" sz="800" b="0" i="0" u="none" strike="noStrike">
                          <a:solidFill>
                            <a:srgbClr val="3366FF"/>
                          </a:solidFill>
                          <a:latin typeface="Arial CE"/>
                        </a:rPr>
                        <a:t>910</a:t>
                      </a:r>
                    </a:p>
                  </a:txBody>
                  <a:tcPr marL="0" marR="0" marT="0" marB="0" anchor="b"/>
                </a:tc>
                <a:tc>
                  <a:txBody>
                    <a:bodyPr/>
                    <a:lstStyle/>
                    <a:p>
                      <a:pPr algn="ctr" fontAlgn="b"/>
                      <a:r>
                        <a:rPr lang="hr-HR" sz="800" b="1" i="0" u="none" strike="noStrike">
                          <a:latin typeface="Times New Roman BH"/>
                        </a:rPr>
                        <a:t>SREDNJA</a:t>
                      </a:r>
                    </a:p>
                  </a:txBody>
                  <a:tcPr marL="0" marR="0" marT="0" marB="0" anchor="b"/>
                </a:tc>
              </a:tr>
              <a:tr h="135210">
                <a:tc>
                  <a:txBody>
                    <a:bodyPr/>
                    <a:lstStyle/>
                    <a:p>
                      <a:pPr algn="l" fontAlgn="b"/>
                      <a:endParaRPr lang="hr-HR" sz="800" b="0" i="0" u="none" strike="noStrike">
                        <a:latin typeface="Arial CE"/>
                      </a:endParaRPr>
                    </a:p>
                  </a:txBody>
                  <a:tcPr marL="0" marR="0" marT="0" marB="0" anchor="b"/>
                </a:tc>
                <a:tc>
                  <a:txBody>
                    <a:bodyPr/>
                    <a:lstStyle/>
                    <a:p>
                      <a:pPr algn="l" fontAlgn="b"/>
                      <a:r>
                        <a:rPr lang="hr-HR" sz="800" b="0" i="0" u="none" strike="noStrike">
                          <a:latin typeface="Arial CE"/>
                        </a:rPr>
                        <a:t>Najniza vrijednost</a:t>
                      </a:r>
                    </a:p>
                  </a:txBody>
                  <a:tcPr marL="0" marR="0" marT="0" marB="0" anchor="b"/>
                </a:tc>
                <a:tc>
                  <a:txBody>
                    <a:bodyPr/>
                    <a:lstStyle/>
                    <a:p>
                      <a:pPr algn="ctr" fontAlgn="b"/>
                      <a:r>
                        <a:rPr lang="hr-HR" sz="800" b="0" i="0" u="none" strike="noStrike">
                          <a:latin typeface="Arial CE"/>
                        </a:rPr>
                        <a:t>20</a:t>
                      </a:r>
                    </a:p>
                  </a:txBody>
                  <a:tcPr marL="0" marR="0" marT="0" marB="0" anchor="b"/>
                </a:tc>
                <a:tc>
                  <a:txBody>
                    <a:bodyPr/>
                    <a:lstStyle/>
                    <a:p>
                      <a:pPr algn="ctr" fontAlgn="b"/>
                      <a:r>
                        <a:rPr lang="hr-HR" sz="800" b="1" i="0" u="none" strike="noStrike">
                          <a:solidFill>
                            <a:srgbClr val="FF0000"/>
                          </a:solidFill>
                          <a:latin typeface="Arial CE"/>
                        </a:rPr>
                        <a:t>760</a:t>
                      </a:r>
                    </a:p>
                  </a:txBody>
                  <a:tcPr marL="0" marR="0" marT="0" marB="0" anchor="b"/>
                </a:tc>
                <a:tc>
                  <a:txBody>
                    <a:bodyPr/>
                    <a:lstStyle/>
                    <a:p>
                      <a:pPr algn="ctr" fontAlgn="b"/>
                      <a:r>
                        <a:rPr lang="hr-HR" sz="800" b="1" i="0" u="none" strike="noStrike">
                          <a:solidFill>
                            <a:srgbClr val="FF0000"/>
                          </a:solidFill>
                          <a:latin typeface="Arial CE"/>
                        </a:rPr>
                        <a:t>58</a:t>
                      </a:r>
                    </a:p>
                  </a:txBody>
                  <a:tcPr marL="0" marR="0" marT="0" marB="0" anchor="b"/>
                </a:tc>
              </a:tr>
              <a:tr h="125730">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55955">
                <a:tc gridSpan="3">
                  <a:txBody>
                    <a:bodyPr/>
                    <a:lstStyle/>
                    <a:p>
                      <a:pPr algn="ctr" fontAlgn="b"/>
                      <a:r>
                        <a:rPr lang="hr-HR" sz="800" b="1" i="0" u="none" strike="noStrike" dirty="0">
                          <a:latin typeface="Arial CE"/>
                        </a:rPr>
                        <a:t>Kriteriji za CIP </a:t>
                      </a:r>
                    </a:p>
                  </a:txBody>
                  <a:tcPr marL="0" marR="0" marT="0" marB="0" anchor="b"/>
                </a:tc>
                <a:tc hMerge="1">
                  <a:txBody>
                    <a:bodyPr/>
                    <a:lstStyle/>
                    <a:p>
                      <a:endParaRPr lang="hr-HR"/>
                    </a:p>
                  </a:txBody>
                  <a:tcPr/>
                </a:tc>
                <a:tc hMerge="1">
                  <a:txBody>
                    <a:bodyPr/>
                    <a:lstStyle/>
                    <a:p>
                      <a:endParaRPr lang="hr-HR"/>
                    </a:p>
                  </a:txBody>
                  <a:tcPr/>
                </a:tc>
                <a:tc>
                  <a:txBody>
                    <a:bodyPr/>
                    <a:lstStyle/>
                    <a:p>
                      <a:pPr algn="ctr" fontAlgn="b"/>
                      <a:r>
                        <a:rPr lang="hr-HR" sz="800" b="1" i="0" u="none" strike="noStrike" dirty="0">
                          <a:latin typeface="Arial CE"/>
                        </a:rPr>
                        <a:t>Tezina Kriterija</a:t>
                      </a:r>
                    </a:p>
                  </a:txBody>
                  <a:tcPr marL="0" marR="0" marT="0" marB="0" anchor="b"/>
                </a:tc>
                <a:tc>
                  <a:txBody>
                    <a:bodyPr/>
                    <a:lstStyle/>
                    <a:p>
                      <a:pPr algn="l" fontAlgn="b"/>
                      <a:endParaRPr lang="hr-HR" sz="800" b="0" i="0" u="none" strike="noStrike" dirty="0">
                        <a:latin typeface="Arial CE"/>
                      </a:endParaRPr>
                    </a:p>
                  </a:txBody>
                  <a:tcPr marL="0" marR="0" marT="0" marB="0" anchor="b"/>
                </a:tc>
              </a:tr>
              <a:tr h="125730">
                <a:tc>
                  <a:txBody>
                    <a:bodyPr/>
                    <a:lstStyle/>
                    <a:p>
                      <a:pPr algn="ctr" fontAlgn="b"/>
                      <a:r>
                        <a:rPr lang="hr-HR" sz="800" b="0" i="0" u="none" strike="noStrike">
                          <a:latin typeface="Arial CE"/>
                        </a:rPr>
                        <a:t>1</a:t>
                      </a:r>
                    </a:p>
                  </a:txBody>
                  <a:tcPr marL="0" marR="0" marT="0" marB="0" anchor="b"/>
                </a:tc>
                <a:tc gridSpan="2">
                  <a:txBody>
                    <a:bodyPr/>
                    <a:lstStyle/>
                    <a:p>
                      <a:pPr algn="l" fontAlgn="b"/>
                      <a:r>
                        <a:rPr lang="pl-PL" sz="800" b="0" i="0" u="none" strike="noStrike" dirty="0">
                          <a:latin typeface="Arial CE"/>
                        </a:rPr>
                        <a:t>Uticaj na opštinski ekonomski razvoj</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20</a:t>
                      </a:r>
                    </a:p>
                  </a:txBody>
                  <a:tcPr marL="0" marR="0" marT="0" marB="0" anchor="b"/>
                </a:tc>
                <a:tc>
                  <a:txBody>
                    <a:bodyPr/>
                    <a:lstStyle/>
                    <a:p>
                      <a:pPr algn="l" fontAlgn="b"/>
                      <a:endParaRPr lang="hr-HR" sz="800" b="0" i="0" u="none" strike="noStrike">
                        <a:latin typeface="Arial CE"/>
                      </a:endParaRPr>
                    </a:p>
                  </a:txBody>
                  <a:tcPr marL="0" marR="0" marT="0" marB="0" anchor="b"/>
                </a:tc>
              </a:tr>
              <a:tr h="98175">
                <a:tc>
                  <a:txBody>
                    <a:bodyPr/>
                    <a:lstStyle/>
                    <a:p>
                      <a:pPr algn="ctr" fontAlgn="b"/>
                      <a:r>
                        <a:rPr lang="hr-HR" sz="800" b="0" i="0" u="none" strike="noStrike">
                          <a:latin typeface="Arial CE"/>
                        </a:rPr>
                        <a:t>2</a:t>
                      </a:r>
                    </a:p>
                  </a:txBody>
                  <a:tcPr marL="0" marR="0" marT="0" marB="0" anchor="b"/>
                </a:tc>
                <a:tc gridSpan="2">
                  <a:txBody>
                    <a:bodyPr/>
                    <a:lstStyle/>
                    <a:p>
                      <a:pPr algn="l" fontAlgn="b"/>
                      <a:r>
                        <a:rPr lang="hr-HR" sz="800" b="0" i="0" u="none" strike="noStrike" dirty="0">
                          <a:latin typeface="Arial CE"/>
                        </a:rPr>
                        <a:t>uticaj na zapošljavanje i   </a:t>
                      </a:r>
                      <a:r>
                        <a:rPr lang="hr-HR" sz="800" b="0" i="0" u="none" strike="noStrike" dirty="0" smtClean="0">
                          <a:latin typeface="Arial CE"/>
                        </a:rPr>
                        <a:t>ugoročna </a:t>
                      </a:r>
                      <a:r>
                        <a:rPr lang="hr-HR" sz="800" b="0" i="0" u="none" strike="noStrike" dirty="0">
                          <a:latin typeface="Arial CE"/>
                        </a:rPr>
                        <a:t>samoodrživost projekta</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20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3</a:t>
                      </a:r>
                    </a:p>
                  </a:txBody>
                  <a:tcPr marL="0" marR="0" marT="0" marB="0" anchor="b"/>
                </a:tc>
                <a:tc gridSpan="2">
                  <a:txBody>
                    <a:bodyPr/>
                    <a:lstStyle/>
                    <a:p>
                      <a:pPr algn="l" fontAlgn="b"/>
                      <a:r>
                        <a:rPr lang="hr-HR" sz="800" b="0" i="0" u="none" strike="noStrike" dirty="0">
                          <a:latin typeface="Arial CE"/>
                        </a:rPr>
                        <a:t>teritorijalna širina i korist</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15</a:t>
                      </a:r>
                    </a:p>
                  </a:txBody>
                  <a:tcPr marL="0" marR="0" marT="0" marB="0" anchor="b"/>
                </a:tc>
                <a:tc>
                  <a:txBody>
                    <a:bodyPr/>
                    <a:lstStyle/>
                    <a:p>
                      <a:pPr algn="l" fontAlgn="b"/>
                      <a:endParaRPr lang="hr-HR" sz="800" b="0" i="0" u="none" strike="noStrike">
                        <a:latin typeface="Arial CE"/>
                      </a:endParaRPr>
                    </a:p>
                  </a:txBody>
                  <a:tcPr marL="0" marR="0" marT="0" marB="0" anchor="b"/>
                </a:tc>
              </a:tr>
              <a:tr h="145845">
                <a:tc>
                  <a:txBody>
                    <a:bodyPr/>
                    <a:lstStyle/>
                    <a:p>
                      <a:pPr algn="ctr" fontAlgn="b"/>
                      <a:r>
                        <a:rPr lang="hr-HR" sz="800" b="0" i="0" u="none" strike="noStrike">
                          <a:latin typeface="Arial CE"/>
                        </a:rPr>
                        <a:t>4</a:t>
                      </a:r>
                    </a:p>
                  </a:txBody>
                  <a:tcPr marL="0" marR="0" marT="0" marB="0" anchor="b"/>
                </a:tc>
                <a:tc gridSpan="2">
                  <a:txBody>
                    <a:bodyPr/>
                    <a:lstStyle/>
                    <a:p>
                      <a:pPr algn="l" fontAlgn="b"/>
                      <a:r>
                        <a:rPr lang="hr-HR" sz="800" b="0" i="0" u="none" strike="noStrike" dirty="0">
                          <a:latin typeface="Arial CE"/>
                        </a:rPr>
                        <a:t>spremnost stanovništva da vlastitim sredstvima sufinansira projekat</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15</a:t>
                      </a:r>
                    </a:p>
                  </a:txBody>
                  <a:tcPr marL="0" marR="0" marT="0" marB="0" anchor="b"/>
                </a:tc>
                <a:tc>
                  <a:txBody>
                    <a:bodyPr/>
                    <a:lstStyle/>
                    <a:p>
                      <a:pPr algn="l" fontAlgn="b"/>
                      <a:endParaRPr lang="hr-HR" sz="800" b="0" i="0" u="none" strike="noStrike">
                        <a:latin typeface="Arial CE"/>
                      </a:endParaRPr>
                    </a:p>
                  </a:txBody>
                  <a:tcPr marL="0" marR="0" marT="0" marB="0" anchor="b"/>
                </a:tc>
              </a:tr>
              <a:tr h="152400">
                <a:tc>
                  <a:txBody>
                    <a:bodyPr/>
                    <a:lstStyle/>
                    <a:p>
                      <a:pPr algn="ctr" fontAlgn="b"/>
                      <a:r>
                        <a:rPr lang="hr-HR" sz="800" b="0" i="0" u="none" strike="noStrike">
                          <a:latin typeface="Arial CE"/>
                        </a:rPr>
                        <a:t>5</a:t>
                      </a:r>
                    </a:p>
                  </a:txBody>
                  <a:tcPr marL="0" marR="0" marT="0" marB="0" anchor="b"/>
                </a:tc>
                <a:tc gridSpan="2">
                  <a:txBody>
                    <a:bodyPr/>
                    <a:lstStyle/>
                    <a:p>
                      <a:pPr algn="l" fontAlgn="b"/>
                      <a:r>
                        <a:rPr lang="vi-VN" sz="800" b="0" i="0" u="none" strike="noStrike" dirty="0">
                          <a:latin typeface="Arial CE"/>
                        </a:rPr>
                        <a:t>obezbjeđenje sredstava izvan budžeta opštine</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10</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6</a:t>
                      </a:r>
                    </a:p>
                  </a:txBody>
                  <a:tcPr marL="0" marR="0" marT="0" marB="0" anchor="b"/>
                </a:tc>
                <a:tc gridSpan="2">
                  <a:txBody>
                    <a:bodyPr/>
                    <a:lstStyle/>
                    <a:p>
                      <a:pPr algn="l" fontAlgn="b"/>
                      <a:r>
                        <a:rPr lang="hr-HR" sz="800" b="0" i="0" u="none" strike="noStrike" dirty="0">
                          <a:latin typeface="Arial CE"/>
                        </a:rPr>
                        <a:t>donosi nove budžetske prihode</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10</a:t>
                      </a:r>
                    </a:p>
                  </a:txBody>
                  <a:tcPr marL="0" marR="0" marT="0" marB="0" anchor="b"/>
                </a:tc>
                <a:tc>
                  <a:txBody>
                    <a:bodyPr/>
                    <a:lstStyle/>
                    <a:p>
                      <a:pPr algn="l" fontAlgn="b"/>
                      <a:endParaRPr lang="hr-HR" sz="800" b="0" i="0" u="none" strike="noStrike">
                        <a:latin typeface="Arial CE"/>
                      </a:endParaRPr>
                    </a:p>
                  </a:txBody>
                  <a:tcPr marL="0" marR="0" marT="0" marB="0" anchor="b"/>
                </a:tc>
              </a:tr>
              <a:tr h="169590">
                <a:tc>
                  <a:txBody>
                    <a:bodyPr/>
                    <a:lstStyle/>
                    <a:p>
                      <a:pPr algn="ctr" fontAlgn="b"/>
                      <a:r>
                        <a:rPr lang="hr-HR" sz="800" b="0" i="0" u="none" strike="noStrike">
                          <a:latin typeface="Arial CE"/>
                        </a:rPr>
                        <a:t>7</a:t>
                      </a:r>
                    </a:p>
                  </a:txBody>
                  <a:tcPr marL="0" marR="0" marT="0" marB="0" anchor="b"/>
                </a:tc>
                <a:tc gridSpan="2">
                  <a:txBody>
                    <a:bodyPr/>
                    <a:lstStyle/>
                    <a:p>
                      <a:pPr algn="l" fontAlgn="b"/>
                      <a:r>
                        <a:rPr lang="hr-HR" sz="800" b="0" i="0" u="none" strike="noStrike" dirty="0">
                          <a:latin typeface="Arial CE"/>
                        </a:rPr>
                        <a:t>stepen ulaganja opštine na tom području u prethodnom periodu</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8</a:t>
                      </a:r>
                    </a:p>
                  </a:txBody>
                  <a:tcPr marL="0" marR="0" marT="0" marB="0" anchor="b"/>
                </a:tc>
                <a:tc gridSpan="2">
                  <a:txBody>
                    <a:bodyPr/>
                    <a:lstStyle/>
                    <a:p>
                      <a:pPr algn="l" fontAlgn="b"/>
                      <a:r>
                        <a:rPr lang="hr-HR" sz="800" b="0" i="0" u="none" strike="noStrike" dirty="0">
                          <a:latin typeface="Arial CE"/>
                        </a:rPr>
                        <a:t>ekološki uticaj na okolinu</a:t>
                      </a:r>
                    </a:p>
                  </a:txBody>
                  <a:tcPr marL="0" marR="0" marT="0" marB="0" anchor="ctr"/>
                </a:tc>
                <a:tc hMerge="1">
                  <a:txBody>
                    <a:bodyPr/>
                    <a:lstStyle/>
                    <a:p>
                      <a:endParaRPr lang="hr-HR"/>
                    </a:p>
                  </a:txBody>
                  <a:tcPr/>
                </a:tc>
                <a:tc>
                  <a:txBody>
                    <a:bodyPr/>
                    <a:lstStyle/>
                    <a:p>
                      <a:pPr algn="ctr" fontAlgn="b"/>
                      <a:r>
                        <a:rPr lang="hr-HR" sz="800" b="1" i="0" u="none" strike="noStrike">
                          <a:latin typeface="Arial CE"/>
                        </a:rPr>
                        <a:t>5</a:t>
                      </a: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l" fontAlgn="b"/>
                      <a:endParaRPr lang="hr-HR" sz="800" b="0" i="0" u="none" strike="noStrike" dirty="0">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dirty="0">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gridSpan="3">
                  <a:txBody>
                    <a:bodyPr/>
                    <a:lstStyle/>
                    <a:p>
                      <a:pPr algn="ctr" fontAlgn="b"/>
                      <a:r>
                        <a:rPr lang="hr-HR" sz="800" b="1" i="0" u="none" strike="noStrike" dirty="0">
                          <a:latin typeface="Arial CE"/>
                        </a:rPr>
                        <a:t>Clanovi KT (CT)</a:t>
                      </a:r>
                    </a:p>
                  </a:txBody>
                  <a:tcPr marL="0" marR="0" marT="0" marB="0" anchor="b"/>
                </a:tc>
                <a:tc hMerge="1">
                  <a:txBody>
                    <a:bodyPr/>
                    <a:lstStyle/>
                    <a:p>
                      <a:endParaRPr lang="hr-HR"/>
                    </a:p>
                  </a:txBody>
                  <a:tcPr/>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1</a:t>
                      </a:r>
                    </a:p>
                  </a:txBody>
                  <a:tcPr marL="0" marR="0" marT="0" marB="0" anchor="b"/>
                </a:tc>
                <a:tc gridSpan="2">
                  <a:txBody>
                    <a:bodyPr/>
                    <a:lstStyle/>
                    <a:p>
                      <a:pPr algn="ctr" fontAlgn="b"/>
                      <a:r>
                        <a:rPr lang="hr-HR" sz="800" b="0" i="0" u="none" strike="noStrike">
                          <a:latin typeface="Arial CE"/>
                        </a:rPr>
                        <a:t>Helić Nusret</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2</a:t>
                      </a:r>
                    </a:p>
                  </a:txBody>
                  <a:tcPr marL="0" marR="0" marT="0" marB="0" anchor="b"/>
                </a:tc>
                <a:tc gridSpan="2">
                  <a:txBody>
                    <a:bodyPr/>
                    <a:lstStyle/>
                    <a:p>
                      <a:pPr algn="ctr" fontAlgn="b"/>
                      <a:r>
                        <a:rPr lang="hr-HR" sz="800" b="0" i="0" u="none" strike="noStrike">
                          <a:latin typeface="Arial CE"/>
                        </a:rPr>
                        <a:t>Musić Muharem</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3</a:t>
                      </a:r>
                    </a:p>
                  </a:txBody>
                  <a:tcPr marL="0" marR="0" marT="0" marB="0" anchor="b"/>
                </a:tc>
                <a:tc gridSpan="2">
                  <a:txBody>
                    <a:bodyPr/>
                    <a:lstStyle/>
                    <a:p>
                      <a:pPr algn="ctr" fontAlgn="b"/>
                      <a:r>
                        <a:rPr lang="hr-HR" sz="800" b="0" i="0" u="none" strike="noStrike">
                          <a:latin typeface="Arial CE"/>
                        </a:rPr>
                        <a:t>Dedić Zijad</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4</a:t>
                      </a:r>
                    </a:p>
                  </a:txBody>
                  <a:tcPr marL="0" marR="0" marT="0" marB="0" anchor="b"/>
                </a:tc>
                <a:tc gridSpan="2">
                  <a:txBody>
                    <a:bodyPr/>
                    <a:lstStyle/>
                    <a:p>
                      <a:pPr algn="ctr" fontAlgn="b"/>
                      <a:r>
                        <a:rPr lang="hr-HR" sz="800" b="0" i="0" u="none" strike="noStrike" dirty="0">
                          <a:latin typeface="Arial CE"/>
                        </a:rPr>
                        <a:t>Hodžić Aida</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5</a:t>
                      </a:r>
                    </a:p>
                  </a:txBody>
                  <a:tcPr marL="0" marR="0" marT="0" marB="0" anchor="b"/>
                </a:tc>
                <a:tc gridSpan="2">
                  <a:txBody>
                    <a:bodyPr/>
                    <a:lstStyle/>
                    <a:p>
                      <a:pPr algn="ctr" fontAlgn="b"/>
                      <a:r>
                        <a:rPr lang="hr-HR" sz="800" b="0" i="0" u="none" strike="noStrike">
                          <a:latin typeface="Arial CE"/>
                        </a:rPr>
                        <a:t>Helić Čamdžić Fernada</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6</a:t>
                      </a:r>
                    </a:p>
                  </a:txBody>
                  <a:tcPr marL="0" marR="0" marT="0" marB="0" anchor="b"/>
                </a:tc>
                <a:tc gridSpan="2">
                  <a:txBody>
                    <a:bodyPr/>
                    <a:lstStyle/>
                    <a:p>
                      <a:pPr algn="ctr" fontAlgn="b"/>
                      <a:r>
                        <a:rPr lang="hr-HR" sz="800" b="0" i="0" u="none" strike="noStrike">
                          <a:latin typeface="Arial CE"/>
                        </a:rPr>
                        <a:t>Čičkušić Muniba</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7</a:t>
                      </a:r>
                    </a:p>
                  </a:txBody>
                  <a:tcPr marL="0" marR="0" marT="0" marB="0" anchor="b"/>
                </a:tc>
                <a:tc gridSpan="2">
                  <a:txBody>
                    <a:bodyPr/>
                    <a:lstStyle/>
                    <a:p>
                      <a:pPr algn="ctr" fontAlgn="b"/>
                      <a:r>
                        <a:rPr lang="hr-HR" sz="800" b="0" i="0" u="none" strike="noStrike">
                          <a:latin typeface="Arial CE"/>
                        </a:rPr>
                        <a:t>Buljubašić Alma</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8</a:t>
                      </a:r>
                    </a:p>
                  </a:txBody>
                  <a:tcPr marL="0" marR="0" marT="0" marB="0" anchor="b"/>
                </a:tc>
                <a:tc gridSpan="2">
                  <a:txBody>
                    <a:bodyPr/>
                    <a:lstStyle/>
                    <a:p>
                      <a:pPr algn="ctr" fontAlgn="b"/>
                      <a:r>
                        <a:rPr lang="hr-HR" sz="800" b="0" i="0" u="none" strike="noStrike" dirty="0">
                          <a:latin typeface="Arial CE"/>
                        </a:rPr>
                        <a:t>Mahmutović Vanesa</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9</a:t>
                      </a:r>
                    </a:p>
                  </a:txBody>
                  <a:tcPr marL="0" marR="0" marT="0" marB="0" anchor="b"/>
                </a:tc>
                <a:tc gridSpan="2">
                  <a:txBody>
                    <a:bodyPr/>
                    <a:lstStyle/>
                    <a:p>
                      <a:pPr algn="ctr" fontAlgn="b"/>
                      <a:r>
                        <a:rPr lang="hr-HR" sz="800" b="0" i="0" u="none" strike="noStrike">
                          <a:latin typeface="Arial CE"/>
                        </a:rPr>
                        <a:t>Tahirović Edvin</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10</a:t>
                      </a:r>
                    </a:p>
                  </a:txBody>
                  <a:tcPr marL="0" marR="0" marT="0" marB="0" anchor="b"/>
                </a:tc>
                <a:tc gridSpan="2">
                  <a:txBody>
                    <a:bodyPr/>
                    <a:lstStyle/>
                    <a:p>
                      <a:pPr algn="ctr" fontAlgn="b"/>
                      <a:r>
                        <a:rPr lang="hr-HR" sz="800" b="0" i="0" u="none" strike="noStrike" dirty="0">
                          <a:latin typeface="Arial CE"/>
                        </a:rPr>
                        <a:t>Terzić Sead</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11</a:t>
                      </a:r>
                    </a:p>
                  </a:txBody>
                  <a:tcPr marL="0" marR="0" marT="0" marB="0" anchor="b"/>
                </a:tc>
                <a:tc gridSpan="2">
                  <a:txBody>
                    <a:bodyPr/>
                    <a:lstStyle/>
                    <a:p>
                      <a:pPr algn="ctr" fontAlgn="b"/>
                      <a:r>
                        <a:rPr lang="hr-HR" sz="800" b="0" i="0" u="none" strike="noStrike">
                          <a:latin typeface="Arial CE"/>
                        </a:rPr>
                        <a:t>Jahić Abida</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35210">
                <a:tc>
                  <a:txBody>
                    <a:bodyPr/>
                    <a:lstStyle/>
                    <a:p>
                      <a:pPr algn="ctr" fontAlgn="b"/>
                      <a:r>
                        <a:rPr lang="hr-HR" sz="800" b="0" i="0" u="none" strike="noStrike">
                          <a:latin typeface="Arial CE"/>
                        </a:rPr>
                        <a:t>12</a:t>
                      </a:r>
                    </a:p>
                  </a:txBody>
                  <a:tcPr marL="0" marR="0" marT="0" marB="0" anchor="b"/>
                </a:tc>
                <a:tc gridSpan="2">
                  <a:txBody>
                    <a:bodyPr/>
                    <a:lstStyle/>
                    <a:p>
                      <a:pPr algn="ctr" fontAlgn="b"/>
                      <a:r>
                        <a:rPr lang="hr-HR" sz="800" b="0" i="0" u="none" strike="noStrike">
                          <a:latin typeface="Arial CE"/>
                        </a:rPr>
                        <a:t>Šehagić Senad</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a:latin typeface="Arial CE"/>
                      </a:endParaRPr>
                    </a:p>
                  </a:txBody>
                  <a:tcPr marL="0" marR="0" marT="0" marB="0" anchor="b"/>
                </a:tc>
              </a:tr>
              <a:tr h="125730">
                <a:tc>
                  <a:txBody>
                    <a:bodyPr/>
                    <a:lstStyle/>
                    <a:p>
                      <a:pPr algn="ctr" fontAlgn="b"/>
                      <a:r>
                        <a:rPr lang="hr-HR" sz="800" b="0" i="0" u="none" strike="noStrike">
                          <a:latin typeface="Arial CE"/>
                        </a:rPr>
                        <a:t>13</a:t>
                      </a:r>
                    </a:p>
                  </a:txBody>
                  <a:tcPr marL="0" marR="0" marT="0" marB="0" anchor="b"/>
                </a:tc>
                <a:tc gridSpan="2">
                  <a:txBody>
                    <a:bodyPr/>
                    <a:lstStyle/>
                    <a:p>
                      <a:pPr algn="ctr" fontAlgn="b"/>
                      <a:r>
                        <a:rPr lang="hr-HR" sz="800" b="0" i="0" u="none" strike="noStrike">
                          <a:latin typeface="Arial CE"/>
                        </a:rPr>
                        <a:t>Ahmetbegović Azemina</a:t>
                      </a:r>
                    </a:p>
                  </a:txBody>
                  <a:tcPr marL="0" marR="0" marT="0" marB="0" anchor="b"/>
                </a:tc>
                <a:tc hMerge="1">
                  <a:txBody>
                    <a:bodyPr/>
                    <a:lstStyle/>
                    <a:p>
                      <a:endParaRPr lang="hr-HR"/>
                    </a:p>
                  </a:txBody>
                  <a:tcPr/>
                </a:tc>
                <a:tc gridSpan="2">
                  <a:txBody>
                    <a:bodyPr/>
                    <a:lstStyle/>
                    <a:p>
                      <a:pPr algn="ctr" fontAlgn="b"/>
                      <a:r>
                        <a:rPr lang="hr-HR" sz="800" b="1" i="0" u="none" strike="noStrike">
                          <a:latin typeface="Arial CE"/>
                        </a:rPr>
                        <a:t>Rezultate obradio:</a:t>
                      </a:r>
                    </a:p>
                  </a:txBody>
                  <a:tcPr marL="0" marR="0" marT="0" marB="0" anchor="b"/>
                </a:tc>
                <a:tc hMerge="1">
                  <a:txBody>
                    <a:bodyPr/>
                    <a:lstStyle/>
                    <a:p>
                      <a:endParaRPr lang="hr-HR"/>
                    </a:p>
                  </a:txBody>
                  <a:tcPr/>
                </a:tc>
              </a:tr>
              <a:tr h="155955">
                <a:tc>
                  <a:txBody>
                    <a:bodyPr/>
                    <a:lstStyle/>
                    <a:p>
                      <a:pPr algn="ctr" fontAlgn="b"/>
                      <a:r>
                        <a:rPr lang="hr-HR" sz="800" b="0" i="0" u="none" strike="noStrike">
                          <a:latin typeface="Arial CE"/>
                        </a:rPr>
                        <a:t>14</a:t>
                      </a:r>
                    </a:p>
                  </a:txBody>
                  <a:tcPr marL="0" marR="0" marT="0" marB="0" anchor="b"/>
                </a:tc>
                <a:tc gridSpan="2">
                  <a:txBody>
                    <a:bodyPr/>
                    <a:lstStyle/>
                    <a:p>
                      <a:pPr algn="ctr" fontAlgn="b"/>
                      <a:r>
                        <a:rPr lang="hr-HR" sz="800" b="0" i="0" u="none" strike="noStrike">
                          <a:latin typeface="Arial CE"/>
                        </a:rPr>
                        <a:t>Osmanović Ismet</a:t>
                      </a:r>
                    </a:p>
                  </a:txBody>
                  <a:tcPr marL="0" marR="0" marT="0" marB="0" anchor="b"/>
                </a:tc>
                <a:tc hMerge="1">
                  <a:txBody>
                    <a:bodyPr/>
                    <a:lstStyle/>
                    <a:p>
                      <a:endParaRPr lang="hr-HR"/>
                    </a:p>
                  </a:txBody>
                  <a:tcPr/>
                </a:tc>
                <a:tc gridSpan="2">
                  <a:txBody>
                    <a:bodyPr/>
                    <a:lstStyle/>
                    <a:p>
                      <a:pPr algn="ctr" fontAlgn="b"/>
                      <a:r>
                        <a:rPr lang="hr-HR" sz="800" b="0" i="0" u="none" strike="noStrike">
                          <a:latin typeface="Arial CE"/>
                        </a:rPr>
                        <a:t>Junuzović Razija</a:t>
                      </a:r>
                    </a:p>
                  </a:txBody>
                  <a:tcPr marL="0" marR="0" marT="0" marB="0" anchor="b"/>
                </a:tc>
                <a:tc hMerge="1">
                  <a:txBody>
                    <a:bodyPr/>
                    <a:lstStyle/>
                    <a:p>
                      <a:endParaRPr lang="hr-HR"/>
                    </a:p>
                  </a:txBody>
                  <a:tcPr/>
                </a:tc>
              </a:tr>
              <a:tr h="135219">
                <a:tc>
                  <a:txBody>
                    <a:bodyPr/>
                    <a:lstStyle/>
                    <a:p>
                      <a:pPr algn="ctr" fontAlgn="b"/>
                      <a:r>
                        <a:rPr lang="hr-HR" sz="800" b="0" i="0" u="none" strike="noStrike">
                          <a:latin typeface="Arial CE"/>
                        </a:rPr>
                        <a:t>15</a:t>
                      </a:r>
                    </a:p>
                  </a:txBody>
                  <a:tcPr marL="0" marR="0" marT="0" marB="0" anchor="b"/>
                </a:tc>
                <a:tc gridSpan="2">
                  <a:txBody>
                    <a:bodyPr/>
                    <a:lstStyle/>
                    <a:p>
                      <a:pPr algn="ctr" fontAlgn="b"/>
                      <a:r>
                        <a:rPr lang="hr-HR" sz="800" b="0" i="0" u="none" strike="noStrike" dirty="0">
                          <a:latin typeface="Arial CE"/>
                        </a:rPr>
                        <a:t>Toman Tomislav</a:t>
                      </a:r>
                    </a:p>
                  </a:txBody>
                  <a:tcPr marL="0" marR="0" marT="0" marB="0" anchor="b"/>
                </a:tc>
                <a:tc hMerge="1">
                  <a:txBody>
                    <a:bodyPr/>
                    <a:lstStyle/>
                    <a:p>
                      <a:endParaRPr lang="hr-HR"/>
                    </a:p>
                  </a:txBody>
                  <a:tcPr/>
                </a:tc>
                <a:tc>
                  <a:txBody>
                    <a:bodyPr/>
                    <a:lstStyle/>
                    <a:p>
                      <a:pPr algn="l" fontAlgn="b"/>
                      <a:endParaRPr lang="hr-HR" sz="800" b="0" i="0" u="none" strike="noStrike">
                        <a:latin typeface="Arial CE"/>
                      </a:endParaRPr>
                    </a:p>
                  </a:txBody>
                  <a:tcPr marL="0" marR="0" marT="0" marB="0" anchor="b"/>
                </a:tc>
                <a:tc>
                  <a:txBody>
                    <a:bodyPr/>
                    <a:lstStyle/>
                    <a:p>
                      <a:pPr algn="l" fontAlgn="b"/>
                      <a:endParaRPr lang="hr-HR" sz="800" b="0" i="0" u="none" strike="noStrike" dirty="0">
                        <a:latin typeface="Arial CE"/>
                      </a:endParaRPr>
                    </a:p>
                  </a:txBody>
                  <a:tcPr marL="0" marR="0" marT="0" marB="0" anchor="b"/>
                </a:tc>
              </a:tr>
            </a:tbl>
          </a:graphicData>
        </a:graphic>
      </p:graphicFrame>
    </p:spTree>
  </p:cSld>
  <p:clrMapOvr>
    <a:masterClrMapping/>
  </p:clrMapOvr>
  <p:transition advTm="20795">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9"/>
            <a:ext cx="8229600" cy="1066130"/>
          </a:xfrm>
          <a:ln>
            <a:solidFill>
              <a:schemeClr val="accent6">
                <a:lumMod val="75000"/>
              </a:schemeClr>
            </a:solidFill>
          </a:ln>
        </p:spPr>
        <p:txBody>
          <a:bodyPr>
            <a:normAutofit/>
          </a:bodyPr>
          <a:lstStyle/>
          <a:p>
            <a:r>
              <a:rPr lang="hr-HR" sz="2800" dirty="0" smtClean="0">
                <a:latin typeface="Arial" pitchFamily="34" charset="0"/>
                <a:cs typeface="Arial" pitchFamily="34" charset="0"/>
              </a:rPr>
              <a:t>                         OPĆINA  GRAČANICA </a:t>
            </a:r>
            <a:endParaRPr lang="hr-HR" sz="2800" dirty="0"/>
          </a:p>
        </p:txBody>
      </p:sp>
      <p:sp>
        <p:nvSpPr>
          <p:cNvPr id="11" name="Content Placeholder 10"/>
          <p:cNvSpPr>
            <a:spLocks noGrp="1"/>
          </p:cNvSpPr>
          <p:nvPr>
            <p:ph sz="half" idx="2"/>
          </p:nvPr>
        </p:nvSpPr>
        <p:spPr>
          <a:ln>
            <a:solidFill>
              <a:schemeClr val="accent6">
                <a:lumMod val="75000"/>
              </a:schemeClr>
            </a:solidFill>
          </a:ln>
        </p:spPr>
        <p:txBody>
          <a:bodyPr/>
          <a:lstStyle/>
          <a:p>
            <a:pPr>
              <a:buNone/>
            </a:pPr>
            <a:endParaRPr lang="bs-Latn-BA" dirty="0" smtClean="0"/>
          </a:p>
          <a:p>
            <a:pPr>
              <a:buNone/>
            </a:pPr>
            <a:endParaRPr lang="bs-Latn-BA" dirty="0"/>
          </a:p>
          <a:p>
            <a:pPr>
              <a:buNone/>
            </a:pPr>
            <a:endParaRPr lang="bs-Latn-BA" dirty="0" smtClean="0"/>
          </a:p>
          <a:p>
            <a:pPr>
              <a:buNone/>
            </a:pPr>
            <a:endParaRPr lang="bs-Latn-BA" dirty="0" smtClean="0"/>
          </a:p>
          <a:p>
            <a:pPr>
              <a:buNone/>
            </a:pPr>
            <a:r>
              <a:rPr lang="bs-Latn-BA" dirty="0" smtClean="0"/>
              <a:t>PROGRAM </a:t>
            </a:r>
          </a:p>
          <a:p>
            <a:pPr>
              <a:buNone/>
            </a:pPr>
            <a:r>
              <a:rPr lang="bs-Latn-BA" dirty="0" smtClean="0"/>
              <a:t>KAPITALNIH </a:t>
            </a:r>
            <a:r>
              <a:rPr lang="bs-Latn-BA" dirty="0"/>
              <a:t>INVESTICIJA </a:t>
            </a:r>
            <a:endParaRPr lang="hr-HR" dirty="0"/>
          </a:p>
          <a:p>
            <a:pPr>
              <a:buNone/>
            </a:pPr>
            <a:r>
              <a:rPr lang="bs-Latn-BA" dirty="0"/>
              <a:t>OPĆINE GRAČANICA</a:t>
            </a:r>
            <a:endParaRPr lang="hr-HR" dirty="0"/>
          </a:p>
          <a:p>
            <a:pPr>
              <a:buNone/>
            </a:pPr>
            <a:r>
              <a:rPr lang="bs-Latn-BA" dirty="0" smtClean="0"/>
              <a:t>2010-2014</a:t>
            </a:r>
            <a:endParaRPr lang="hr-HR" dirty="0"/>
          </a:p>
          <a:p>
            <a:endParaRPr lang="hr-HR" dirty="0"/>
          </a:p>
        </p:txBody>
      </p:sp>
      <p:pic>
        <p:nvPicPr>
          <p:cNvPr id="12" name="Picture 11"/>
          <p:cNvPicPr/>
          <p:nvPr/>
        </p:nvPicPr>
        <p:blipFill>
          <a:blip r:embed="rId2" cstate="print"/>
          <a:srcRect/>
          <a:stretch>
            <a:fillRect/>
          </a:stretch>
        </p:blipFill>
        <p:spPr bwMode="auto">
          <a:xfrm>
            <a:off x="7747250" y="260648"/>
            <a:ext cx="929207" cy="1068288"/>
          </a:xfrm>
          <a:prstGeom prst="rect">
            <a:avLst/>
          </a:prstGeom>
          <a:noFill/>
          <a:ln w="9525">
            <a:noFill/>
            <a:miter lim="800000"/>
            <a:headEnd/>
            <a:tailEnd/>
          </a:ln>
        </p:spPr>
      </p:pic>
      <p:sp>
        <p:nvSpPr>
          <p:cNvPr id="15" name="Rectangle 14"/>
          <p:cNvSpPr/>
          <p:nvPr/>
        </p:nvSpPr>
        <p:spPr>
          <a:xfrm>
            <a:off x="539552" y="5517232"/>
            <a:ext cx="3888432" cy="648072"/>
          </a:xfrm>
          <a:prstGeom prst="rect">
            <a:avLst/>
          </a:prstGeom>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200" dirty="0" smtClean="0"/>
              <a:t>Gračanica, mart 2010.god.</a:t>
            </a:r>
            <a:endParaRPr lang="hr-HR" sz="1200" dirty="0"/>
          </a:p>
        </p:txBody>
      </p:sp>
      <p:pic>
        <p:nvPicPr>
          <p:cNvPr id="7" name="Picture 6" descr="gap_zaglavlje"/>
          <p:cNvPicPr/>
          <p:nvPr/>
        </p:nvPicPr>
        <p:blipFill>
          <a:blip r:embed="rId3" cstate="print"/>
          <a:srcRect/>
          <a:stretch>
            <a:fillRect/>
          </a:stretch>
        </p:blipFill>
        <p:spPr bwMode="auto">
          <a:xfrm>
            <a:off x="457200" y="457200"/>
            <a:ext cx="2895600" cy="736600"/>
          </a:xfrm>
          <a:prstGeom prst="rect">
            <a:avLst/>
          </a:prstGeom>
          <a:noFill/>
          <a:ln w="9525">
            <a:noFill/>
            <a:miter lim="800000"/>
            <a:headEnd/>
            <a:tailEnd/>
          </a:ln>
        </p:spPr>
      </p:pic>
      <p:pic>
        <p:nvPicPr>
          <p:cNvPr id="10" name="Content Placeholder 6" descr="C:\Documents and Settings\user\My Documents\My Pictures\016.jpg"/>
          <p:cNvPicPr>
            <a:picLocks noGrp="1"/>
          </p:cNvPicPr>
          <p:nvPr>
            <p:ph sz="half" idx="1"/>
          </p:nvPr>
        </p:nvPicPr>
        <p:blipFill>
          <a:blip r:embed="rId4" cstate="print"/>
          <a:srcRect/>
          <a:stretch>
            <a:fillRect/>
          </a:stretch>
        </p:blipFill>
        <p:spPr bwMode="auto">
          <a:xfrm>
            <a:off x="489188" y="1600200"/>
            <a:ext cx="3974624" cy="3809999"/>
          </a:xfrm>
          <a:prstGeom prst="rect">
            <a:avLst/>
          </a:prstGeom>
          <a:noFill/>
          <a:ln w="9525">
            <a:solidFill>
              <a:srgbClr val="FF0000"/>
            </a:solidFill>
            <a:miter lim="800000"/>
            <a:headEnd/>
            <a:tailEnd/>
          </a:ln>
        </p:spPr>
      </p:pic>
    </p:spTree>
  </p:cSld>
  <p:clrMapOvr>
    <a:masterClrMapping/>
  </p:clrMapOvr>
  <p:transition advTm="7208"/>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488949"/>
          </a:xfrm>
          <a:ln/>
        </p:spPr>
        <p:style>
          <a:lnRef idx="1">
            <a:schemeClr val="accent4"/>
          </a:lnRef>
          <a:fillRef idx="2">
            <a:schemeClr val="accent4"/>
          </a:fillRef>
          <a:effectRef idx="1">
            <a:schemeClr val="accent4"/>
          </a:effectRef>
          <a:fontRef idx="minor">
            <a:schemeClr val="dk1"/>
          </a:fontRef>
        </p:style>
        <p:txBody>
          <a:bodyPr>
            <a:normAutofit/>
          </a:bodyPr>
          <a:lstStyle/>
          <a:p>
            <a:pPr algn="ctr"/>
            <a:r>
              <a:rPr lang="hr-HR" sz="1400" b="1" dirty="0" smtClean="0">
                <a:latin typeface="Times New Roman" pitchFamily="18" charset="0"/>
                <a:cs typeface="Times New Roman" pitchFamily="18" charset="0"/>
              </a:rPr>
              <a:t>PREZENTACIJA: </a:t>
            </a:r>
            <a:r>
              <a:rPr lang="hr-HR" sz="1400" dirty="0" smtClean="0">
                <a:latin typeface="Times New Roman" pitchFamily="18" charset="0"/>
                <a:cs typeface="Times New Roman" pitchFamily="18" charset="0"/>
              </a:rPr>
              <a:t>PROGRAM KAPITALNIH INVESTICIJA GRADA GRAČANICA</a:t>
            </a:r>
            <a:endParaRPr lang="hr-HR" sz="1400" dirty="0"/>
          </a:p>
        </p:txBody>
      </p:sp>
      <p:graphicFrame>
        <p:nvGraphicFramePr>
          <p:cNvPr id="4" name="Content Placeholder 3"/>
          <p:cNvGraphicFramePr>
            <a:graphicFrameLocks noGrp="1"/>
          </p:cNvGraphicFramePr>
          <p:nvPr>
            <p:ph idx="1"/>
          </p:nvPr>
        </p:nvGraphicFramePr>
        <p:xfrm>
          <a:off x="3810000" y="926604"/>
          <a:ext cx="4800600" cy="5474196"/>
        </p:xfrm>
        <a:graphic>
          <a:graphicData uri="http://schemas.openxmlformats.org/drawingml/2006/table">
            <a:tbl>
              <a:tblPr firstRow="1" bandRow="1">
                <a:tableStyleId>{5C22544A-7EE6-4342-B048-85BDC9FD1C3A}</a:tableStyleId>
              </a:tblPr>
              <a:tblGrid>
                <a:gridCol w="363772"/>
                <a:gridCol w="1001864"/>
                <a:gridCol w="787179"/>
                <a:gridCol w="644056"/>
                <a:gridCol w="858741"/>
                <a:gridCol w="1144988"/>
              </a:tblGrid>
              <a:tr h="294660">
                <a:tc>
                  <a:txBody>
                    <a:bodyPr/>
                    <a:lstStyle/>
                    <a:p>
                      <a:pPr>
                        <a:lnSpc>
                          <a:spcPct val="115000"/>
                        </a:lnSpc>
                      </a:pPr>
                      <a:endParaRPr lang="hr-HR" sz="800" dirty="0">
                        <a:latin typeface="Calibri"/>
                        <a:cs typeface="Times New Roman"/>
                      </a:endParaRPr>
                    </a:p>
                  </a:txBody>
                  <a:tcPr marL="69707" marR="69707" marT="0" marB="0" anchor="b"/>
                </a:tc>
                <a:tc gridSpan="5">
                  <a:txBody>
                    <a:bodyPr/>
                    <a:lstStyle/>
                    <a:p>
                      <a:pPr>
                        <a:lnSpc>
                          <a:spcPct val="115000"/>
                        </a:lnSpc>
                        <a:spcAft>
                          <a:spcPts val="0"/>
                        </a:spcAft>
                      </a:pPr>
                      <a:r>
                        <a:rPr lang="bs-Latn-BA" sz="800">
                          <a:latin typeface="Times New Roman"/>
                          <a:ea typeface="Calibri"/>
                          <a:cs typeface="Times New Roman"/>
                        </a:rPr>
                        <a:t>REKAPITULACIJA PRISTIGLIH PRIJEDLOGA ZA INVESTIRANJE</a:t>
                      </a:r>
                      <a:endParaRPr lang="hr-HR" sz="800">
                        <a:latin typeface="Calibri"/>
                        <a:ea typeface="Calibri"/>
                        <a:cs typeface="Times New Roman"/>
                      </a:endParaRPr>
                    </a:p>
                  </a:txBody>
                  <a:tcPr marL="69707" marR="69707" marT="0" marB="0" anchor="b"/>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r>
              <a:tr h="441991">
                <a:tc>
                  <a:txBody>
                    <a:bodyPr/>
                    <a:lstStyle/>
                    <a:p>
                      <a:pPr>
                        <a:lnSpc>
                          <a:spcPct val="115000"/>
                        </a:lnSpc>
                        <a:spcAft>
                          <a:spcPts val="0"/>
                        </a:spcAft>
                      </a:pPr>
                      <a:r>
                        <a:rPr lang="bs-Latn-BA" sz="800" dirty="0">
                          <a:latin typeface="Times New Roman"/>
                          <a:ea typeface="Calibri"/>
                          <a:cs typeface="Times New Roman"/>
                        </a:rPr>
                        <a:t>r.b.</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grupa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podgrupa</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broj prijedloga</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ukupan iznos</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srednja vrijednost bodova</a:t>
                      </a:r>
                      <a:endParaRPr lang="hr-HR" sz="800">
                        <a:latin typeface="Calibri"/>
                        <a:ea typeface="Calibri"/>
                        <a:cs typeface="Times New Roman"/>
                      </a:endParaRPr>
                    </a:p>
                  </a:txBody>
                  <a:tcPr marL="69707" marR="69707" marT="0" marB="0" anchor="b"/>
                </a:tc>
              </a:tr>
              <a:tr h="195080">
                <a:tc>
                  <a:txBody>
                    <a:bodyPr/>
                    <a:lstStyle/>
                    <a:p>
                      <a:pPr>
                        <a:lnSpc>
                          <a:spcPct val="115000"/>
                        </a:lnSpc>
                        <a:spcAft>
                          <a:spcPts val="0"/>
                        </a:spcAft>
                      </a:pPr>
                      <a:r>
                        <a:rPr lang="bs-Latn-BA" sz="800">
                          <a:latin typeface="Times New Roman"/>
                          <a:ea typeface="Calibri"/>
                          <a:cs typeface="Times New Roman"/>
                        </a:rPr>
                        <a:t>1</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GRUPA I</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sport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21</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1.055.000,00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937</a:t>
                      </a:r>
                      <a:endParaRPr lang="hr-HR" sz="800">
                        <a:latin typeface="Calibri"/>
                        <a:ea typeface="Calibri"/>
                        <a:cs typeface="Times New Roman"/>
                      </a:endParaRPr>
                    </a:p>
                  </a:txBody>
                  <a:tcPr marL="69707" marR="69707" marT="0" marB="0" anchor="b"/>
                </a:tc>
              </a:tr>
              <a:tr h="211257">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*614300</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kultura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13</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1.120.000,00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1100</a:t>
                      </a:r>
                      <a:endParaRPr lang="hr-HR" sz="800">
                        <a:latin typeface="Calibri"/>
                        <a:ea typeface="Calibri"/>
                        <a:cs typeface="Times New Roman"/>
                      </a:endParaRPr>
                    </a:p>
                  </a:txBody>
                  <a:tcPr marL="69707" marR="69707" marT="0" marB="0" anchor="b"/>
                </a:tc>
              </a:tr>
              <a:tr h="145197">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potrebe Roma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100.000,00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156</a:t>
                      </a:r>
                      <a:endParaRPr lang="hr-HR" sz="800">
                        <a:latin typeface="Calibri"/>
                        <a:ea typeface="Calibri"/>
                        <a:cs typeface="Times New Roman"/>
                      </a:endParaRPr>
                    </a:p>
                  </a:txBody>
                  <a:tcPr marL="69707" marR="69707" marT="0" marB="0" anchor="b"/>
                </a:tc>
              </a:tr>
              <a:tr h="155337">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38</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2.275.000,00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2193</a:t>
                      </a:r>
                      <a:endParaRPr lang="hr-HR" sz="800">
                        <a:latin typeface="Calibri"/>
                        <a:ea typeface="Calibri"/>
                        <a:cs typeface="Times New Roman"/>
                      </a:endParaRPr>
                    </a:p>
                  </a:txBody>
                  <a:tcPr marL="69707" marR="69707" marT="0" marB="0" anchor="b"/>
                </a:tc>
              </a:tr>
              <a:tr h="165477">
                <a:tc>
                  <a:txBody>
                    <a:bodyPr/>
                    <a:lstStyle/>
                    <a:p>
                      <a:pPr>
                        <a:lnSpc>
                          <a:spcPct val="115000"/>
                        </a:lnSpc>
                        <a:spcAft>
                          <a:spcPts val="0"/>
                        </a:spcAft>
                      </a:pPr>
                      <a:r>
                        <a:rPr lang="bs-Latn-BA" sz="800">
                          <a:latin typeface="Times New Roman"/>
                          <a:ea typeface="Calibri"/>
                          <a:cs typeface="Times New Roman"/>
                        </a:rPr>
                        <a:t>2</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GRUPA II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toplifikacija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1</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5.500.000,00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203</a:t>
                      </a:r>
                      <a:endParaRPr lang="hr-HR" sz="800">
                        <a:latin typeface="Calibri"/>
                        <a:ea typeface="Calibri"/>
                        <a:cs typeface="Times New Roman"/>
                      </a:endParaRPr>
                    </a:p>
                  </a:txBody>
                  <a:tcPr marL="69707" marR="69707" marT="0" marB="0" anchor="b"/>
                </a:tc>
              </a:tr>
              <a:tr h="143589">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*615117</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deminiranje</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25</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2.070.172,00</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2284</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26</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7.570.172,00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2487</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3</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GRUPA III</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vodovodi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42</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9.628.000,00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3425</a:t>
                      </a:r>
                      <a:endParaRPr lang="hr-HR" sz="80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*821100</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kanalizacija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17</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15.527.000,00</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1272</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59</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25.155.000,00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4697</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4</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GRUPA IV</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putevi,ulice</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164</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16.100.950,00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9636</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*821200</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mostovi</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7</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1.670.000,00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542</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javna rasvjeta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11</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934.000,00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604</a:t>
                      </a:r>
                      <a:endParaRPr lang="hr-HR" sz="80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dom kulture</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8</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422.000,00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392</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ostali objekti</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16</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5.645.000,00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1759</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206</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24.771.950,00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12933</a:t>
                      </a:r>
                      <a:endParaRPr lang="hr-HR" sz="80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a:latin typeface="Times New Roman"/>
                          <a:ea typeface="Calibri"/>
                          <a:cs typeface="Times New Roman"/>
                        </a:rPr>
                        <a:t>5</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GRUPA V</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oprema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11</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1.517.000,00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1131</a:t>
                      </a:r>
                      <a:endParaRPr lang="hr-HR" sz="800">
                        <a:latin typeface="Calibri"/>
                        <a:ea typeface="Calibri"/>
                        <a:cs typeface="Times New Roman"/>
                      </a:endParaRPr>
                    </a:p>
                  </a:txBody>
                  <a:tcPr marL="69707" marR="69707" marT="0" marB="0" anchor="b"/>
                </a:tc>
              </a:tr>
              <a:tr h="300243">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*821300      *821500</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dokumentacija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14</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550.000,00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1097</a:t>
                      </a:r>
                      <a:endParaRPr lang="hr-HR" sz="800">
                        <a:latin typeface="Calibri"/>
                        <a:ea typeface="Calibri"/>
                        <a:cs typeface="Times New Roman"/>
                      </a:endParaRPr>
                    </a:p>
                  </a:txBody>
                  <a:tcPr marL="69707" marR="69707" marT="0" marB="0" anchor="b"/>
                </a:tc>
              </a:tr>
              <a:tr h="156957">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25</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2.067.000,00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2228</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6</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GRUPA VI</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klizišta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2</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93.000,00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84</a:t>
                      </a:r>
                      <a:endParaRPr lang="hr-HR" sz="80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*821400</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izletišta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110.000,00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314</a:t>
                      </a:r>
                      <a:endParaRPr lang="hr-HR" sz="800">
                        <a:latin typeface="Calibri"/>
                        <a:ea typeface="Calibri"/>
                        <a:cs typeface="Times New Roman"/>
                      </a:endParaRPr>
                    </a:p>
                  </a:txBody>
                  <a:tcPr marL="69707" marR="69707" marT="0" marB="0" anchor="b"/>
                </a:tc>
              </a:tr>
              <a:tr h="1524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deponije</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3</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4.224.030,00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416</a:t>
                      </a:r>
                      <a:endParaRPr lang="hr-HR" sz="80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regulacija</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11</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7.669.500,00</a:t>
                      </a:r>
                      <a:endParaRPr lang="hr-HR" sz="80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a:latin typeface="Times New Roman"/>
                          <a:ea typeface="Calibri"/>
                          <a:cs typeface="Times New Roman"/>
                        </a:rPr>
                        <a:t>735</a:t>
                      </a:r>
                      <a:endParaRPr lang="hr-HR" sz="80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20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b="1" dirty="0">
                          <a:latin typeface="Times New Roman"/>
                          <a:ea typeface="Calibri"/>
                          <a:cs typeface="Times New Roman"/>
                        </a:rPr>
                        <a:t>12.096.530,00</a:t>
                      </a:r>
                      <a:endParaRPr lang="hr-HR" sz="800" b="1" dirty="0">
                        <a:latin typeface="Calibri"/>
                        <a:ea typeface="Calibri"/>
                        <a:cs typeface="Times New Roman"/>
                      </a:endParaRPr>
                    </a:p>
                  </a:txBody>
                  <a:tcPr marL="69707" marR="69707" marT="0" marB="0" anchor="b"/>
                </a:tc>
                <a:tc>
                  <a:txBody>
                    <a:bodyPr/>
                    <a:lstStyle/>
                    <a:p>
                      <a:pPr algn="r">
                        <a:lnSpc>
                          <a:spcPct val="115000"/>
                        </a:lnSpc>
                        <a:spcAft>
                          <a:spcPts val="0"/>
                        </a:spcAft>
                      </a:pPr>
                      <a:r>
                        <a:rPr lang="bs-Latn-BA" sz="800" dirty="0">
                          <a:latin typeface="Times New Roman"/>
                          <a:ea typeface="Calibri"/>
                          <a:cs typeface="Times New Roman"/>
                        </a:rPr>
                        <a:t>1549</a:t>
                      </a:r>
                      <a:endParaRPr lang="hr-HR" sz="800" dirty="0">
                        <a:latin typeface="Calibri"/>
                        <a:ea typeface="Calibri"/>
                        <a:cs typeface="Times New Roman"/>
                      </a:endParaRPr>
                    </a:p>
                  </a:txBody>
                  <a:tcPr marL="69707" marR="69707" marT="0" marB="0" anchor="b"/>
                </a:tc>
              </a:tr>
              <a:tr h="228600">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solidFill>
                      <a:schemeClr val="accent2">
                        <a:lumMod val="40000"/>
                        <a:lumOff val="60000"/>
                      </a:schemeClr>
                    </a:solidFill>
                  </a:tcPr>
                </a:tc>
                <a:tc>
                  <a:txBody>
                    <a:bodyPr/>
                    <a:lstStyle/>
                    <a:p>
                      <a:pPr>
                        <a:lnSpc>
                          <a:spcPct val="115000"/>
                        </a:lnSpc>
                        <a:spcAft>
                          <a:spcPts val="0"/>
                        </a:spcAft>
                      </a:pPr>
                      <a:r>
                        <a:rPr lang="bs-Latn-BA" sz="800" dirty="0">
                          <a:latin typeface="Times New Roman"/>
                          <a:ea typeface="Calibri"/>
                          <a:cs typeface="Times New Roman"/>
                        </a:rPr>
                        <a:t>UKUPNO</a:t>
                      </a:r>
                      <a:endParaRPr lang="hr-HR" sz="800" dirty="0">
                        <a:latin typeface="Calibri"/>
                        <a:ea typeface="Calibri"/>
                        <a:cs typeface="Times New Roman"/>
                      </a:endParaRPr>
                    </a:p>
                  </a:txBody>
                  <a:tcPr marL="69707" marR="69707" marT="0" marB="0" anchor="b">
                    <a:solidFill>
                      <a:schemeClr val="accent2">
                        <a:lumMod val="40000"/>
                        <a:lumOff val="60000"/>
                      </a:schemeClr>
                    </a:solidFill>
                  </a:tcPr>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solidFill>
                      <a:schemeClr val="accent2">
                        <a:lumMod val="40000"/>
                        <a:lumOff val="60000"/>
                      </a:schemeClr>
                    </a:solidFill>
                  </a:tcPr>
                </a:tc>
                <a:tc>
                  <a:txBody>
                    <a:bodyPr/>
                    <a:lstStyle/>
                    <a:p>
                      <a:pPr algn="r">
                        <a:lnSpc>
                          <a:spcPct val="115000"/>
                        </a:lnSpc>
                        <a:spcAft>
                          <a:spcPts val="0"/>
                        </a:spcAft>
                      </a:pPr>
                      <a:r>
                        <a:rPr lang="bs-Latn-BA" sz="800" b="1" dirty="0">
                          <a:latin typeface="Times New Roman"/>
                          <a:ea typeface="Calibri"/>
                          <a:cs typeface="Times New Roman"/>
                        </a:rPr>
                        <a:t>374</a:t>
                      </a:r>
                      <a:endParaRPr lang="hr-HR" sz="800" b="1" dirty="0">
                        <a:latin typeface="Calibri"/>
                        <a:ea typeface="Calibri"/>
                        <a:cs typeface="Times New Roman"/>
                      </a:endParaRPr>
                    </a:p>
                  </a:txBody>
                  <a:tcPr marL="69707" marR="69707" marT="0" marB="0" anchor="b">
                    <a:solidFill>
                      <a:schemeClr val="accent2">
                        <a:lumMod val="40000"/>
                        <a:lumOff val="60000"/>
                      </a:schemeClr>
                    </a:solidFill>
                  </a:tcPr>
                </a:tc>
                <a:tc>
                  <a:txBody>
                    <a:bodyPr/>
                    <a:lstStyle/>
                    <a:p>
                      <a:pPr algn="r">
                        <a:lnSpc>
                          <a:spcPct val="115000"/>
                        </a:lnSpc>
                        <a:spcAft>
                          <a:spcPts val="0"/>
                        </a:spcAft>
                      </a:pPr>
                      <a:r>
                        <a:rPr lang="bs-Latn-BA" sz="800" b="1" dirty="0">
                          <a:latin typeface="Times New Roman"/>
                          <a:ea typeface="Calibri"/>
                          <a:cs typeface="Times New Roman"/>
                        </a:rPr>
                        <a:t>73.935.652,00</a:t>
                      </a:r>
                      <a:endParaRPr lang="hr-HR" sz="800" b="1" dirty="0">
                        <a:latin typeface="Calibri"/>
                        <a:ea typeface="Calibri"/>
                        <a:cs typeface="Times New Roman"/>
                      </a:endParaRPr>
                    </a:p>
                  </a:txBody>
                  <a:tcPr marL="69707" marR="69707" marT="0" marB="0" anchor="b">
                    <a:solidFill>
                      <a:schemeClr val="accent2">
                        <a:lumMod val="40000"/>
                        <a:lumOff val="60000"/>
                      </a:schemeClr>
                    </a:solidFill>
                  </a:tcPr>
                </a:tc>
                <a:tc>
                  <a:txBody>
                    <a:bodyPr/>
                    <a:lstStyle/>
                    <a:p>
                      <a:pPr algn="r">
                        <a:lnSpc>
                          <a:spcPct val="115000"/>
                        </a:lnSpc>
                        <a:spcAft>
                          <a:spcPts val="0"/>
                        </a:spcAft>
                      </a:pPr>
                      <a:r>
                        <a:rPr lang="bs-Latn-BA" sz="800" dirty="0">
                          <a:latin typeface="Times New Roman"/>
                          <a:ea typeface="Calibri"/>
                          <a:cs typeface="Times New Roman"/>
                        </a:rPr>
                        <a:t>26087</a:t>
                      </a:r>
                      <a:endParaRPr lang="hr-HR" sz="800" dirty="0">
                        <a:latin typeface="Calibri"/>
                        <a:ea typeface="Calibri"/>
                        <a:cs typeface="Times New Roman"/>
                      </a:endParaRPr>
                    </a:p>
                  </a:txBody>
                  <a:tcPr marL="69707" marR="69707" marT="0" marB="0" anchor="b">
                    <a:solidFill>
                      <a:schemeClr val="accent2">
                        <a:lumMod val="40000"/>
                        <a:lumOff val="60000"/>
                      </a:schemeClr>
                    </a:solidFill>
                  </a:tcPr>
                </a:tc>
              </a:tr>
              <a:tr h="76200">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a:latin typeface="Times New Roman"/>
                          <a:ea typeface="Calibri"/>
                          <a:cs typeface="Times New Roman"/>
                        </a:rPr>
                        <a:t> </a:t>
                      </a:r>
                      <a:endParaRPr lang="hr-HR" sz="800">
                        <a:latin typeface="Calibri"/>
                        <a:ea typeface="Calibri"/>
                        <a:cs typeface="Times New Roman"/>
                      </a:endParaRPr>
                    </a:p>
                  </a:txBody>
                  <a:tcPr marL="69707" marR="69707" marT="0" marB="0" anchor="b"/>
                </a:tc>
                <a:tc>
                  <a:txBody>
                    <a:bodyPr/>
                    <a:lstStyle/>
                    <a:p>
                      <a:pPr>
                        <a:lnSpc>
                          <a:spcPct val="115000"/>
                        </a:lnSpc>
                        <a:spcAft>
                          <a:spcPts val="0"/>
                        </a:spcAft>
                      </a:pPr>
                      <a:r>
                        <a:rPr lang="bs-Latn-BA" sz="800" dirty="0">
                          <a:latin typeface="Times New Roman"/>
                          <a:ea typeface="Calibri"/>
                          <a:cs typeface="Times New Roman"/>
                        </a:rPr>
                        <a:t> </a:t>
                      </a:r>
                      <a:endParaRPr lang="hr-HR" sz="800" dirty="0">
                        <a:latin typeface="Calibri"/>
                        <a:ea typeface="Calibri"/>
                        <a:cs typeface="Times New Roman"/>
                      </a:endParaRPr>
                    </a:p>
                  </a:txBody>
                  <a:tcPr marL="69707" marR="69707" marT="0" marB="0" anchor="b"/>
                </a:tc>
              </a:tr>
            </a:tbl>
          </a:graphicData>
        </a:graphic>
      </p:graphicFrame>
      <p:sp>
        <p:nvSpPr>
          <p:cNvPr id="5" name="Text Placeholder 4"/>
          <p:cNvSpPr>
            <a:spLocks noGrp="1"/>
          </p:cNvSpPr>
          <p:nvPr>
            <p:ph type="body" sz="half" idx="2"/>
          </p:nvPr>
        </p:nvSpPr>
        <p:spPr>
          <a:xfrm>
            <a:off x="457201" y="1219200"/>
            <a:ext cx="3008313" cy="5181600"/>
          </a:xfrm>
        </p:spPr>
        <p:style>
          <a:lnRef idx="1">
            <a:schemeClr val="accent2"/>
          </a:lnRef>
          <a:fillRef idx="2">
            <a:schemeClr val="accent2"/>
          </a:fillRef>
          <a:effectRef idx="1">
            <a:schemeClr val="accent2"/>
          </a:effectRef>
          <a:fontRef idx="minor">
            <a:schemeClr val="dk1"/>
          </a:fontRef>
        </p:style>
        <p:txBody>
          <a:bodyPr/>
          <a:lstStyle/>
          <a:p>
            <a:pPr fontAlgn="b"/>
            <a:endParaRPr lang="bs-Latn-BA" b="1" dirty="0" smtClean="0"/>
          </a:p>
          <a:p>
            <a:pPr fontAlgn="b"/>
            <a:r>
              <a:rPr lang="bs-Latn-BA" sz="1600" b="1" dirty="0" smtClean="0">
                <a:latin typeface="Times New Roman" pitchFamily="18" charset="0"/>
                <a:cs typeface="Times New Roman" pitchFamily="18" charset="0"/>
              </a:rPr>
              <a:t>PKI 2010-2014</a:t>
            </a:r>
          </a:p>
          <a:p>
            <a:pPr fontAlgn="b"/>
            <a:endParaRPr lang="bs-Latn-BA" sz="1600" b="1" dirty="0" smtClean="0">
              <a:latin typeface="Times New Roman" pitchFamily="18" charset="0"/>
              <a:cs typeface="Times New Roman" pitchFamily="18" charset="0"/>
            </a:endParaRPr>
          </a:p>
          <a:p>
            <a:pPr fontAlgn="b"/>
            <a:r>
              <a:rPr lang="bs-Latn-BA" sz="1600" dirty="0" smtClean="0">
                <a:latin typeface="Times New Roman" pitchFamily="18" charset="0"/>
                <a:cs typeface="Times New Roman" pitchFamily="18" charset="0"/>
              </a:rPr>
              <a:t>Pristiglo ukupno 389 prijedloga za investiranje, od toga :</a:t>
            </a:r>
          </a:p>
          <a:p>
            <a:pPr fontAlgn="b"/>
            <a:r>
              <a:rPr lang="bs-Latn-BA" sz="1600" dirty="0" smtClean="0">
                <a:latin typeface="Times New Roman" pitchFamily="18" charset="0"/>
                <a:cs typeface="Times New Roman" pitchFamily="18" charset="0"/>
              </a:rPr>
              <a:t>-14 prijedloga se smatraju kao dupli jer se odnose na već predložene projekte, </a:t>
            </a:r>
          </a:p>
          <a:p>
            <a:pPr fontAlgn="b"/>
            <a:r>
              <a:rPr lang="bs-Latn-BA" sz="1600" dirty="0" smtClean="0">
                <a:latin typeface="Times New Roman" pitchFamily="18" charset="0"/>
                <a:cs typeface="Times New Roman" pitchFamily="18" charset="0"/>
              </a:rPr>
              <a:t>-1 prijedlog ispod usvojenog iznosa, tako da je </a:t>
            </a:r>
            <a:endParaRPr lang="hr-HR" sz="1600" dirty="0" smtClean="0">
              <a:latin typeface="Times New Roman" pitchFamily="18" charset="0"/>
              <a:cs typeface="Times New Roman" pitchFamily="18" charset="0"/>
            </a:endParaRPr>
          </a:p>
          <a:p>
            <a:pPr fontAlgn="b"/>
            <a:r>
              <a:rPr lang="bs-Latn-BA" sz="1600" dirty="0" smtClean="0">
                <a:latin typeface="Times New Roman" pitchFamily="18" charset="0"/>
                <a:cs typeface="Times New Roman" pitchFamily="18" charset="0"/>
              </a:rPr>
              <a:t>-u razmatranje uzeto i </a:t>
            </a:r>
            <a:r>
              <a:rPr lang="bs-Latn-BA" sz="1600" b="1" dirty="0" smtClean="0">
                <a:latin typeface="Times New Roman" pitchFamily="18" charset="0"/>
                <a:cs typeface="Times New Roman" pitchFamily="18" charset="0"/>
              </a:rPr>
              <a:t>uvršteno u Program 374 prijedloga za investiranje po grupama, </a:t>
            </a:r>
          </a:p>
          <a:p>
            <a:pPr fontAlgn="b"/>
            <a:r>
              <a:rPr lang="bs-Latn-BA" sz="1600" b="1" dirty="0" smtClean="0">
                <a:latin typeface="Times New Roman" pitchFamily="18" charset="0"/>
                <a:cs typeface="Times New Roman" pitchFamily="18" charset="0"/>
              </a:rPr>
              <a:t>po izvorima finansiranja</a:t>
            </a:r>
            <a:endParaRPr lang="hr-HR" sz="1600" b="1" dirty="0" smtClean="0">
              <a:latin typeface="Times New Roman" pitchFamily="18" charset="0"/>
              <a:cs typeface="Times New Roman" pitchFamily="18" charset="0"/>
            </a:endParaRPr>
          </a:p>
          <a:p>
            <a:pPr fontAlgn="b"/>
            <a:endParaRPr lang="hr-HR" dirty="0" smtClean="0"/>
          </a:p>
          <a:p>
            <a:pPr fontAlgn="b"/>
            <a:endParaRPr lang="hr-HR" dirty="0" smtClean="0"/>
          </a:p>
          <a:p>
            <a:endParaRPr lang="hr-HR" dirty="0"/>
          </a:p>
        </p:txBody>
      </p:sp>
      <p:pic>
        <p:nvPicPr>
          <p:cNvPr id="6" name="Picture 5"/>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26099"/>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ln/>
        </p:spPr>
        <p:style>
          <a:lnRef idx="1">
            <a:schemeClr val="accent4"/>
          </a:lnRef>
          <a:fillRef idx="2">
            <a:schemeClr val="accent4"/>
          </a:fillRef>
          <a:effectRef idx="1">
            <a:schemeClr val="accent4"/>
          </a:effectRef>
          <a:fontRef idx="minor">
            <a:schemeClr val="dk1"/>
          </a:fontRef>
        </p:style>
        <p:txBody>
          <a:bodyPr>
            <a:no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838200"/>
            <a:ext cx="4038600" cy="5687144"/>
          </a:xfr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0" scaled="1"/>
            <a:tileRect/>
          </a:gradFill>
          <a:ln/>
        </p:spPr>
        <p:style>
          <a:lnRef idx="1">
            <a:schemeClr val="accent3"/>
          </a:lnRef>
          <a:fillRef idx="2">
            <a:schemeClr val="accent3"/>
          </a:fillRef>
          <a:effectRef idx="1">
            <a:schemeClr val="accent3"/>
          </a:effectRef>
          <a:fontRef idx="minor">
            <a:schemeClr val="dk1"/>
          </a:fontRef>
        </p:style>
        <p:txBody>
          <a:bodyPr>
            <a:normAutofit/>
          </a:bodyPr>
          <a:lstStyle/>
          <a:p>
            <a:pPr algn="just">
              <a:buFont typeface="Wingdings" pitchFamily="2" charset="2"/>
              <a:buChar char="Ø"/>
            </a:pPr>
            <a:r>
              <a:rPr lang="en-US" sz="1600" dirty="0" err="1" smtClean="0">
                <a:cs typeface="Times New Roman" pitchFamily="18" charset="0"/>
              </a:rPr>
              <a:t>Općina</a:t>
            </a:r>
            <a:r>
              <a:rPr lang="en-US" sz="1600" dirty="0" smtClean="0">
                <a:cs typeface="Times New Roman" pitchFamily="18" charset="0"/>
              </a:rPr>
              <a:t> </a:t>
            </a:r>
            <a:r>
              <a:rPr lang="en-US" sz="1600" dirty="0" err="1" smtClean="0">
                <a:cs typeface="Times New Roman" pitchFamily="18" charset="0"/>
              </a:rPr>
              <a:t>Gračanica</a:t>
            </a:r>
            <a:r>
              <a:rPr lang="en-US" sz="1600" dirty="0" smtClean="0">
                <a:cs typeface="Times New Roman" pitchFamily="18" charset="0"/>
              </a:rPr>
              <a:t> je </a:t>
            </a:r>
            <a:r>
              <a:rPr lang="en-US" sz="1600" dirty="0" err="1" smtClean="0">
                <a:cs typeface="Times New Roman" pitchFamily="18" charset="0"/>
              </a:rPr>
              <a:t>uz</a:t>
            </a:r>
            <a:r>
              <a:rPr lang="en-US" sz="1600" dirty="0" smtClean="0">
                <a:cs typeface="Times New Roman" pitchFamily="18" charset="0"/>
              </a:rPr>
              <a:t> </a:t>
            </a:r>
            <a:r>
              <a:rPr lang="hr-HR" sz="1600" dirty="0" smtClean="0">
                <a:cs typeface="Times New Roman" pitchFamily="18" charset="0"/>
              </a:rPr>
              <a:t>veliku </a:t>
            </a:r>
            <a:r>
              <a:rPr lang="en-US" sz="1600" dirty="0" err="1" smtClean="0">
                <a:cs typeface="Times New Roman" pitchFamily="18" charset="0"/>
              </a:rPr>
              <a:t>pomoć</a:t>
            </a:r>
            <a:r>
              <a:rPr lang="en-US" sz="1600" dirty="0" smtClean="0">
                <a:cs typeface="Times New Roman" pitchFamily="18" charset="0"/>
              </a:rPr>
              <a:t> GAP-a </a:t>
            </a:r>
            <a:r>
              <a:rPr lang="en-US" sz="1600" dirty="0" err="1" smtClean="0">
                <a:cs typeface="Times New Roman" pitchFamily="18" charset="0"/>
              </a:rPr>
              <a:t>uradila</a:t>
            </a:r>
            <a:r>
              <a:rPr lang="en-US" sz="1600" dirty="0" smtClean="0">
                <a:cs typeface="Times New Roman" pitchFamily="18" charset="0"/>
              </a:rPr>
              <a:t> Program </a:t>
            </a:r>
            <a:r>
              <a:rPr lang="en-US" sz="1600" dirty="0" err="1" smtClean="0">
                <a:cs typeface="Times New Roman" pitchFamily="18" charset="0"/>
              </a:rPr>
              <a:t>kapitalnih</a:t>
            </a:r>
            <a:r>
              <a:rPr lang="en-US" sz="1600" dirty="0" smtClean="0">
                <a:cs typeface="Times New Roman" pitchFamily="18" charset="0"/>
              </a:rPr>
              <a:t> </a:t>
            </a:r>
            <a:r>
              <a:rPr lang="en-US" sz="1600" dirty="0" err="1" smtClean="0">
                <a:cs typeface="Times New Roman" pitchFamily="18" charset="0"/>
              </a:rPr>
              <a:t>investicija</a:t>
            </a:r>
            <a:r>
              <a:rPr lang="en-US" sz="1600" dirty="0" smtClean="0">
                <a:cs typeface="Times New Roman" pitchFamily="18" charset="0"/>
              </a:rPr>
              <a:t> </a:t>
            </a:r>
            <a:r>
              <a:rPr lang="en-US" sz="1600" dirty="0" err="1" smtClean="0">
                <a:cs typeface="Times New Roman" pitchFamily="18" charset="0"/>
              </a:rPr>
              <a:t>općine</a:t>
            </a:r>
            <a:r>
              <a:rPr lang="en-US" sz="1600" dirty="0" smtClean="0">
                <a:cs typeface="Times New Roman" pitchFamily="18" charset="0"/>
              </a:rPr>
              <a:t> </a:t>
            </a:r>
            <a:r>
              <a:rPr lang="en-US" sz="1600" dirty="0" err="1" smtClean="0">
                <a:cs typeface="Times New Roman" pitchFamily="18" charset="0"/>
              </a:rPr>
              <a:t>Gračanica</a:t>
            </a:r>
            <a:r>
              <a:rPr lang="en-US" sz="1600" dirty="0" smtClean="0">
                <a:cs typeface="Times New Roman" pitchFamily="18" charset="0"/>
              </a:rPr>
              <a:t> </a:t>
            </a:r>
            <a:r>
              <a:rPr lang="en-US" sz="1600" dirty="0" err="1" smtClean="0">
                <a:cs typeface="Times New Roman" pitchFamily="18" charset="0"/>
              </a:rPr>
              <a:t>za</a:t>
            </a:r>
            <a:r>
              <a:rPr lang="en-US" sz="1600" dirty="0" smtClean="0">
                <a:cs typeface="Times New Roman" pitchFamily="18" charset="0"/>
              </a:rPr>
              <a:t> period 2010-2014 </a:t>
            </a:r>
            <a:r>
              <a:rPr lang="en-US" sz="1600" dirty="0" err="1" smtClean="0">
                <a:cs typeface="Times New Roman" pitchFamily="18" charset="0"/>
              </a:rPr>
              <a:t>godina</a:t>
            </a:r>
            <a:r>
              <a:rPr lang="en-US" sz="1600" dirty="0" smtClean="0">
                <a:cs typeface="Times New Roman" pitchFamily="18" charset="0"/>
              </a:rPr>
              <a:t>, a </a:t>
            </a:r>
            <a:r>
              <a:rPr lang="en-US" sz="1600" dirty="0" err="1" smtClean="0">
                <a:cs typeface="Times New Roman" pitchFamily="18" charset="0"/>
              </a:rPr>
              <a:t>kao</a:t>
            </a:r>
            <a:r>
              <a:rPr lang="en-US" sz="1600" dirty="0" smtClean="0">
                <a:cs typeface="Times New Roman" pitchFamily="18" charset="0"/>
              </a:rPr>
              <a:t> </a:t>
            </a:r>
            <a:r>
              <a:rPr lang="en-US" sz="1600" b="1" dirty="0" err="1" smtClean="0">
                <a:cs typeface="Times New Roman" pitchFamily="18" charset="0"/>
              </a:rPr>
              <a:t>prijedlog</a:t>
            </a:r>
            <a:r>
              <a:rPr lang="en-US" sz="1600" b="1" dirty="0" smtClean="0">
                <a:cs typeface="Times New Roman" pitchFamily="18" charset="0"/>
              </a:rPr>
              <a:t> </a:t>
            </a:r>
            <a:r>
              <a:rPr lang="en-US" sz="1600" b="1" dirty="0" err="1" smtClean="0">
                <a:cs typeface="Times New Roman" pitchFamily="18" charset="0"/>
              </a:rPr>
              <a:t>projekta</a:t>
            </a:r>
            <a:r>
              <a:rPr lang="en-US" sz="1600" b="1" dirty="0" smtClean="0">
                <a:cs typeface="Times New Roman" pitchFamily="18" charset="0"/>
              </a:rPr>
              <a:t> </a:t>
            </a:r>
            <a:r>
              <a:rPr lang="en-US" sz="1600" b="1" dirty="0" err="1" smtClean="0">
                <a:cs typeface="Times New Roman" pitchFamily="18" charset="0"/>
              </a:rPr>
              <a:t>za</a:t>
            </a:r>
            <a:r>
              <a:rPr lang="en-US" sz="1600" b="1" dirty="0" smtClean="0">
                <a:cs typeface="Times New Roman" pitchFamily="18" charset="0"/>
              </a:rPr>
              <a:t> </a:t>
            </a:r>
            <a:r>
              <a:rPr lang="en-US" sz="1600" b="1" dirty="0" err="1" smtClean="0">
                <a:cs typeface="Times New Roman" pitchFamily="18" charset="0"/>
              </a:rPr>
              <a:t>podršku</a:t>
            </a:r>
            <a:r>
              <a:rPr lang="en-US" sz="1600" b="1" dirty="0" smtClean="0">
                <a:cs typeface="Times New Roman" pitchFamily="18" charset="0"/>
              </a:rPr>
              <a:t> </a:t>
            </a:r>
            <a:r>
              <a:rPr lang="en-US" sz="1600" b="1" dirty="0" err="1" smtClean="0">
                <a:cs typeface="Times New Roman" pitchFamily="18" charset="0"/>
              </a:rPr>
              <a:t>aplicirala</a:t>
            </a:r>
            <a:r>
              <a:rPr lang="en-US" sz="1600" b="1" dirty="0" smtClean="0">
                <a:cs typeface="Times New Roman" pitchFamily="18" charset="0"/>
              </a:rPr>
              <a:t> </a:t>
            </a:r>
            <a:r>
              <a:rPr lang="en-US" sz="1600" b="1" dirty="0" err="1" smtClean="0">
                <a:cs typeface="Times New Roman" pitchFamily="18" charset="0"/>
              </a:rPr>
              <a:t>projekat</a:t>
            </a:r>
            <a:r>
              <a:rPr lang="bs-Latn-BA" sz="1600" b="1" dirty="0" smtClean="0">
                <a:cs typeface="Times New Roman" pitchFamily="18" charset="0"/>
              </a:rPr>
              <a:t>: Z</a:t>
            </a:r>
            <a:r>
              <a:rPr lang="en-US" sz="1600" b="1" dirty="0" err="1" smtClean="0">
                <a:cs typeface="Times New Roman" pitchFamily="18" charset="0"/>
              </a:rPr>
              <a:t>avršetak</a:t>
            </a:r>
            <a:r>
              <a:rPr lang="bs-Latn-BA" sz="1600" b="1" dirty="0" smtClean="0">
                <a:cs typeface="Times New Roman" pitchFamily="18" charset="0"/>
              </a:rPr>
              <a:t> multifunkcionalne sale u novoj zgradi Općine</a:t>
            </a:r>
            <a:r>
              <a:rPr lang="en-US" sz="1600" b="1" dirty="0" smtClean="0">
                <a:cs typeface="Times New Roman" pitchFamily="18" charset="0"/>
              </a:rPr>
              <a:t> </a:t>
            </a:r>
            <a:r>
              <a:rPr lang="hr-HR" sz="1600" b="1" dirty="0" smtClean="0">
                <a:cs typeface="Times New Roman" pitchFamily="18" charset="0"/>
              </a:rPr>
              <a:t>  </a:t>
            </a:r>
          </a:p>
          <a:p>
            <a:pPr algn="just">
              <a:lnSpc>
                <a:spcPct val="80000"/>
              </a:lnSpc>
              <a:buFont typeface="Wingdings" pitchFamily="2" charset="2"/>
              <a:buChar char="Ø"/>
            </a:pPr>
            <a:r>
              <a:rPr lang="bs-Latn-BA" sz="1400" dirty="0" smtClean="0">
                <a:cs typeface="Times New Roman" pitchFamily="18" charset="0"/>
              </a:rPr>
              <a:t>Prema Programu kapitalnih investicija, projekat izgradnje je ostvario 125 bodova, i po bodovima se nalazi na 10 mjestu (ali je 1 po redosljedu za realizaciju zato što je za ostale planirana izrada projektne dokumentacije i realizacija i pripremni radovi)</a:t>
            </a:r>
          </a:p>
          <a:p>
            <a:pPr algn="just">
              <a:lnSpc>
                <a:spcPct val="80000"/>
              </a:lnSpc>
              <a:buFont typeface="Wingdings" pitchFamily="2" charset="2"/>
              <a:buChar char="Ø"/>
            </a:pPr>
            <a:r>
              <a:rPr lang="bs-Latn-BA" sz="1400" dirty="0" smtClean="0">
                <a:cs typeface="Times New Roman" pitchFamily="18" charset="0"/>
              </a:rPr>
              <a:t>Ukupna vrijednost projekta je cca. KM 300,000, od čega je učešće općine oko 58%</a:t>
            </a:r>
          </a:p>
          <a:p>
            <a:pPr algn="just">
              <a:buFont typeface="Wingdings" pitchFamily="2" charset="2"/>
              <a:buChar char="Ø"/>
            </a:pPr>
            <a:endParaRPr lang="hr-HR" sz="1400" dirty="0" smtClean="0">
              <a:cs typeface="Times New Roman" pitchFamily="18" charset="0"/>
            </a:endParaRPr>
          </a:p>
          <a:p>
            <a:pPr algn="just">
              <a:buFont typeface="Wingdings" pitchFamily="2" charset="2"/>
              <a:buChar char="Ø"/>
            </a:pPr>
            <a:endParaRPr lang="hr-HR" sz="1000" dirty="0" smtClean="0">
              <a:cs typeface="Times New Roman" pitchFamily="18" charset="0"/>
            </a:endParaRPr>
          </a:p>
        </p:txBody>
      </p:sp>
      <p:sp>
        <p:nvSpPr>
          <p:cNvPr id="8" name="Content Placeholder 7"/>
          <p:cNvSpPr>
            <a:spLocks noGrp="1"/>
          </p:cNvSpPr>
          <p:nvPr>
            <p:ph sz="half" idx="2"/>
          </p:nvPr>
        </p:nvSpPr>
        <p:spPr>
          <a:xfrm>
            <a:off x="4648200" y="838200"/>
            <a:ext cx="4038600" cy="5687144"/>
          </a:xfr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3500000" scaled="1"/>
            <a:tileRect/>
          </a:gradFill>
          <a:ln/>
        </p:spPr>
        <p:style>
          <a:lnRef idx="1">
            <a:schemeClr val="accent2"/>
          </a:lnRef>
          <a:fillRef idx="2">
            <a:schemeClr val="accent2"/>
          </a:fillRef>
          <a:effectRef idx="1">
            <a:schemeClr val="accent2"/>
          </a:effectRef>
          <a:fontRef idx="minor">
            <a:schemeClr val="dk1"/>
          </a:fontRef>
        </p:style>
        <p:txBody>
          <a:bodyPr>
            <a:normAutofit/>
          </a:bodyPr>
          <a:lstStyle/>
          <a:p>
            <a:r>
              <a:rPr lang="de-DE" sz="1400" b="1" dirty="0" smtClean="0">
                <a:latin typeface="Times New Roman" pitchFamily="18" charset="0"/>
                <a:cs typeface="Times New Roman" pitchFamily="18" charset="0"/>
              </a:rPr>
              <a:t>Projekat upravne odgovornosti – GAP2 </a:t>
            </a:r>
            <a:r>
              <a:rPr lang="de-DE" sz="1400" dirty="0" smtClean="0">
                <a:latin typeface="Times New Roman" pitchFamily="18" charset="0"/>
                <a:cs typeface="Times New Roman" pitchFamily="18" charset="0"/>
              </a:rPr>
              <a:t>završ</a:t>
            </a:r>
            <a:r>
              <a:rPr lang="hr-HR" sz="1400" dirty="0" smtClean="0">
                <a:latin typeface="Times New Roman" pitchFamily="18" charset="0"/>
                <a:cs typeface="Times New Roman" pitchFamily="18" charset="0"/>
              </a:rPr>
              <a:t>io</a:t>
            </a:r>
            <a:r>
              <a:rPr lang="de-DE" sz="1400" dirty="0" smtClean="0">
                <a:latin typeface="Times New Roman" pitchFamily="18" charset="0"/>
                <a:cs typeface="Times New Roman" pitchFamily="18" charset="0"/>
              </a:rPr>
              <a:t> svoje projektne aktivnosti krajem 2012.godine, te </a:t>
            </a:r>
            <a:r>
              <a:rPr lang="hr-HR" sz="1400" dirty="0" smtClean="0">
                <a:latin typeface="Times New Roman" pitchFamily="18" charset="0"/>
                <a:cs typeface="Times New Roman" pitchFamily="18" charset="0"/>
              </a:rPr>
              <a:t>je</a:t>
            </a:r>
            <a:r>
              <a:rPr lang="de-DE" sz="1400" dirty="0" smtClean="0">
                <a:latin typeface="Times New Roman" pitchFamily="18" charset="0"/>
                <a:cs typeface="Times New Roman" pitchFamily="18" charset="0"/>
              </a:rPr>
              <a:t> tim povodom u toku mjeseca septembra održa</a:t>
            </a:r>
            <a:r>
              <a:rPr lang="hr-HR" sz="1400" dirty="0" smtClean="0">
                <a:latin typeface="Times New Roman" pitchFamily="18" charset="0"/>
                <a:cs typeface="Times New Roman" pitchFamily="18" charset="0"/>
              </a:rPr>
              <a:t>o</a:t>
            </a:r>
            <a:r>
              <a:rPr lang="de-DE" sz="1400" dirty="0" smtClean="0">
                <a:latin typeface="Times New Roman" pitchFamily="18" charset="0"/>
                <a:cs typeface="Times New Roman" pitchFamily="18" charset="0"/>
              </a:rPr>
              <a:t> dvije dvodnevne završne konferencije u Sarajevu, 17-18. septembra 2012, i u Banjaluci, 24-25. septembra 2012.godine.</a:t>
            </a:r>
            <a:endParaRPr lang="hr-HR" sz="1400" dirty="0" smtClean="0">
              <a:latin typeface="Times New Roman" pitchFamily="18" charset="0"/>
              <a:cs typeface="Times New Roman" pitchFamily="18" charset="0"/>
            </a:endParaRPr>
          </a:p>
          <a:p>
            <a:endParaRPr lang="pl-PL" sz="1000" b="1" dirty="0" smtClean="0">
              <a:latin typeface="Times New Roman" pitchFamily="18" charset="0"/>
              <a:cs typeface="Times New Roman" pitchFamily="18" charset="0"/>
            </a:endParaRPr>
          </a:p>
          <a:p>
            <a:r>
              <a:rPr lang="pl-PL" sz="1400" dirty="0" smtClean="0">
                <a:latin typeface="Times New Roman" pitchFamily="18" charset="0"/>
                <a:cs typeface="Times New Roman" pitchFamily="18" charset="0"/>
              </a:rPr>
              <a:t>Obzirom da smo imali izuzetno kvalitetnu i uspješnu saradnju proteklih godina, smatrali su veoma značajnim  i najvjerodostojnijim, da naše partnerske općine i same tokom konferencije predstave postignuti napredak u saradnji sa GAP-om u određenim oblastima. </a:t>
            </a:r>
          </a:p>
          <a:p>
            <a:endParaRPr lang="hr-HR" sz="1000" b="1" dirty="0" smtClean="0">
              <a:latin typeface="Times New Roman" pitchFamily="18" charset="0"/>
              <a:cs typeface="Times New Roman" pitchFamily="18" charset="0"/>
            </a:endParaRPr>
          </a:p>
          <a:p>
            <a:r>
              <a:rPr lang="pl-PL" sz="1400" b="1" dirty="0" smtClean="0">
                <a:latin typeface="Times New Roman" pitchFamily="18" charset="0"/>
                <a:cs typeface="Times New Roman" pitchFamily="18" charset="0"/>
              </a:rPr>
              <a:t>Nakon obavljenih konsultacija između predstavnika GAP-a i saradnika iz općine Gračanica, predlaženo je da se u ime općine Gračanica pripremi i izvrši prezentacija o  temama pa je:</a:t>
            </a:r>
          </a:p>
          <a:p>
            <a:pPr>
              <a:buNone/>
            </a:pPr>
            <a:endParaRPr lang="pl-PL" sz="1400" b="1" dirty="0" smtClean="0">
              <a:latin typeface="Times New Roman" pitchFamily="18" charset="0"/>
              <a:cs typeface="Times New Roman" pitchFamily="18" charset="0"/>
            </a:endParaRPr>
          </a:p>
          <a:p>
            <a:pPr>
              <a:buNone/>
            </a:pPr>
            <a:r>
              <a:rPr lang="pl-PL" sz="1400" b="1" dirty="0" smtClean="0">
                <a:latin typeface="Times New Roman" pitchFamily="18" charset="0"/>
                <a:cs typeface="Times New Roman" pitchFamily="18" charset="0"/>
              </a:rPr>
              <a:t>Plan kapitalnih investicija na konferenciji u Banjaluci je prezentirala sekretar Koordina- cionog tima </a:t>
            </a:r>
            <a:r>
              <a:rPr lang="hr-BA" sz="1400" b="1" dirty="0" smtClean="0">
                <a:latin typeface="Times New Roman" pitchFamily="18" charset="0"/>
                <a:cs typeface="Times New Roman" pitchFamily="18" charset="0"/>
              </a:rPr>
              <a:t>Junuzović Razija, dipl.ing.arh.  koja je odgovarala na sva postavljena pitanja 200 prisutnih predstavnika iz 32 općine.</a:t>
            </a:r>
            <a:endParaRPr lang="hr-HR" sz="1400" b="1" dirty="0" smtClean="0">
              <a:latin typeface="Times New Roman" pitchFamily="18" charset="0"/>
              <a:cs typeface="Times New Roman" pitchFamily="18" charset="0"/>
            </a:endParaRPr>
          </a:p>
          <a:p>
            <a:endParaRPr lang="hr-HR" sz="1200" dirty="0"/>
          </a:p>
        </p:txBody>
      </p:sp>
      <p:pic>
        <p:nvPicPr>
          <p:cNvPr id="5" name="Picture 3" descr="C:\Documents and Settings\user\My Documents\My Pictures\sala\S6007099.JPG"/>
          <p:cNvPicPr>
            <a:picLocks noChangeAspect="1" noChangeArrowheads="1"/>
          </p:cNvPicPr>
          <p:nvPr/>
        </p:nvPicPr>
        <p:blipFill>
          <a:blip r:embed="rId2" cstate="print"/>
          <a:srcRect/>
          <a:stretch>
            <a:fillRect/>
          </a:stretch>
        </p:blipFill>
        <p:spPr bwMode="auto">
          <a:xfrm>
            <a:off x="611560" y="4061752"/>
            <a:ext cx="3655640" cy="2334274"/>
          </a:xfrm>
          <a:prstGeom prst="rect">
            <a:avLst/>
          </a:prstGeom>
          <a:noFill/>
          <a:ln w="9525">
            <a:noFill/>
            <a:miter lim="800000"/>
            <a:headEnd/>
            <a:tailEnd/>
          </a:ln>
        </p:spPr>
      </p:pic>
      <p:pic>
        <p:nvPicPr>
          <p:cNvPr id="7" name="Picture 6"/>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38813">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6" name="Text Placeholder 5"/>
          <p:cNvSpPr>
            <a:spLocks noGrp="1"/>
          </p:cNvSpPr>
          <p:nvPr>
            <p:ph type="body" idx="1"/>
          </p:nvPr>
        </p:nvSpPr>
        <p:spPr>
          <a:xfrm>
            <a:off x="457200" y="1066800"/>
            <a:ext cx="8153399" cy="457200"/>
          </a:xfrm>
        </p:spPr>
        <p:style>
          <a:lnRef idx="2">
            <a:schemeClr val="accent4"/>
          </a:lnRef>
          <a:fillRef idx="1">
            <a:schemeClr val="lt1"/>
          </a:fillRef>
          <a:effectRef idx="0">
            <a:schemeClr val="accent4"/>
          </a:effectRef>
          <a:fontRef idx="minor">
            <a:schemeClr val="dk1"/>
          </a:fontRef>
        </p:style>
        <p:txBody>
          <a:bodyPr anchor="ctr">
            <a:normAutofit/>
          </a:bodyPr>
          <a:lstStyle/>
          <a:p>
            <a:r>
              <a:rPr lang="hr-HR" sz="1100" dirty="0" smtClean="0">
                <a:latin typeface="Times New Roman" pitchFamily="18" charset="0"/>
                <a:cs typeface="Times New Roman" pitchFamily="18" charset="0"/>
              </a:rPr>
              <a:t>multifunkcionalna sala u novoj zgradi Općine -dio nove zgrade sa posebnim ulazom za pristup sali </a:t>
            </a:r>
            <a:endParaRPr lang="hr-HR" sz="1100" dirty="0"/>
          </a:p>
        </p:txBody>
      </p:sp>
      <p:pic>
        <p:nvPicPr>
          <p:cNvPr id="10" name="Content Placeholder 9" descr="S6003033.JPG"/>
          <p:cNvPicPr>
            <a:picLocks noGrp="1" noChangeAspect="1"/>
          </p:cNvPicPr>
          <p:nvPr>
            <p:ph sz="half" idx="2"/>
          </p:nvPr>
        </p:nvPicPr>
        <p:blipFill>
          <a:blip r:embed="rId3" cstate="print"/>
          <a:stretch>
            <a:fillRect/>
          </a:stretch>
        </p:blipFill>
        <p:spPr>
          <a:xfrm>
            <a:off x="533400" y="1752600"/>
            <a:ext cx="2963466" cy="3951288"/>
          </a:xfrm>
          <a:ln>
            <a:solidFill>
              <a:schemeClr val="tx2">
                <a:lumMod val="40000"/>
                <a:lumOff val="60000"/>
              </a:schemeClr>
            </a:solidFill>
          </a:ln>
        </p:spPr>
      </p:pic>
      <p:pic>
        <p:nvPicPr>
          <p:cNvPr id="11" name="Content Placeholder 10" descr="S6003032.JPG"/>
          <p:cNvPicPr>
            <a:picLocks noGrp="1" noChangeAspect="1"/>
          </p:cNvPicPr>
          <p:nvPr>
            <p:ph sz="quarter" idx="4"/>
          </p:nvPr>
        </p:nvPicPr>
        <p:blipFill>
          <a:blip r:embed="rId4" cstate="print"/>
          <a:stretch>
            <a:fillRect/>
          </a:stretch>
        </p:blipFill>
        <p:spPr>
          <a:xfrm>
            <a:off x="4645025" y="2683669"/>
            <a:ext cx="4041775" cy="3031331"/>
          </a:xfrm>
        </p:spPr>
      </p:pic>
      <p:pic>
        <p:nvPicPr>
          <p:cNvPr id="7" name="Picture 6"/>
          <p:cNvPicPr/>
          <p:nvPr/>
        </p:nvPicPr>
        <p:blipFill>
          <a:blip r:embed="rId5"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S6003019.JPG"/>
          <p:cNvPicPr>
            <a:picLocks noGrp="1" noChangeAspect="1"/>
          </p:cNvPicPr>
          <p:nvPr>
            <p:ph sz="half" idx="1"/>
          </p:nvPr>
        </p:nvPicPr>
        <p:blipFill>
          <a:blip r:embed="rId3" cstate="print"/>
          <a:stretch>
            <a:fillRect/>
          </a:stretch>
        </p:blipFill>
        <p:spPr>
          <a:xfrm>
            <a:off x="457200" y="3424386"/>
            <a:ext cx="4038600" cy="3028950"/>
          </a:xfrm>
          <a:noFill/>
          <a:ln/>
        </p:spPr>
      </p:pic>
      <p:pic>
        <p:nvPicPr>
          <p:cNvPr id="6" name="Content Placeholder 3" descr="S6003016.JPG"/>
          <p:cNvPicPr>
            <a:picLocks noGrp="1" noChangeAspect="1"/>
          </p:cNvPicPr>
          <p:nvPr>
            <p:ph sz="half" idx="2"/>
          </p:nvPr>
        </p:nvPicPr>
        <p:blipFill>
          <a:blip r:embed="rId4" cstate="print"/>
          <a:stretch>
            <a:fillRect/>
          </a:stretch>
        </p:blipFill>
        <p:spPr bwMode="auto">
          <a:xfrm>
            <a:off x="4648200" y="3424386"/>
            <a:ext cx="4038600" cy="3028950"/>
          </a:xfrm>
          <a:prstGeom prst="rect">
            <a:avLst/>
          </a:prstGeom>
          <a:noFill/>
          <a:ln w="9525">
            <a:noFill/>
            <a:miter lim="800000"/>
            <a:headEnd/>
            <a:tailEnd/>
          </a:ln>
        </p:spPr>
      </p:pic>
      <p:pic>
        <p:nvPicPr>
          <p:cNvPr id="7" name="Content Placeholder 3" descr="S6003006.JPG"/>
          <p:cNvPicPr>
            <a:picLocks noGrp="1" noChangeAspect="1"/>
          </p:cNvPicPr>
          <p:nvPr>
            <p:ph sz="half" idx="4294967295"/>
          </p:nvPr>
        </p:nvPicPr>
        <p:blipFill>
          <a:blip r:embed="rId5" cstate="print"/>
          <a:srcRect/>
          <a:stretch>
            <a:fillRect/>
          </a:stretch>
        </p:blipFill>
        <p:spPr bwMode="auto">
          <a:xfrm>
            <a:off x="4648200" y="256034"/>
            <a:ext cx="4038600" cy="3028950"/>
          </a:xfrm>
          <a:prstGeom prst="rect">
            <a:avLst/>
          </a:prstGeom>
          <a:noFill/>
          <a:ln w="9525">
            <a:noFill/>
            <a:miter lim="800000"/>
            <a:headEnd/>
            <a:tailEnd/>
          </a:ln>
        </p:spPr>
      </p:pic>
      <p:pic>
        <p:nvPicPr>
          <p:cNvPr id="8" name="Content Placeholder 3" descr="S6003025.JPG"/>
          <p:cNvPicPr>
            <a:picLocks noChangeAspect="1"/>
          </p:cNvPicPr>
          <p:nvPr/>
        </p:nvPicPr>
        <p:blipFill>
          <a:blip r:embed="rId6" cstate="print"/>
          <a:srcRect/>
          <a:stretch>
            <a:fillRect/>
          </a:stretch>
        </p:blipFill>
        <p:spPr bwMode="auto">
          <a:xfrm>
            <a:off x="457200" y="228600"/>
            <a:ext cx="4032448" cy="3024336"/>
          </a:xfrm>
          <a:prstGeom prst="rect">
            <a:avLst/>
          </a:prstGeom>
          <a:noFill/>
          <a:ln w="9525">
            <a:noFill/>
            <a:miter lim="800000"/>
            <a:headEnd/>
            <a:tailEnd/>
          </a:ln>
        </p:spPr>
      </p:pic>
    </p:spTree>
  </p:cSld>
  <p:clrMapOvr>
    <a:masterClrMapping/>
  </p:clrMapOvr>
  <p:transition advTm="9469">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488949"/>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hr-HR" sz="1400" b="1" dirty="0" smtClean="0">
                <a:latin typeface="Times New Roman" pitchFamily="18" charset="0"/>
                <a:cs typeface="Times New Roman" pitchFamily="18" charset="0"/>
              </a:rPr>
              <a:t>PREZENTACIJA: </a:t>
            </a:r>
            <a:r>
              <a:rPr lang="hr-HR" sz="1400" dirty="0" smtClean="0">
                <a:latin typeface="Times New Roman" pitchFamily="18" charset="0"/>
                <a:cs typeface="Times New Roman" pitchFamily="18" charset="0"/>
              </a:rPr>
              <a:t>PROGRAM KAPITALNIH INVESTICIJA GRADA GRAČANICA</a:t>
            </a:r>
            <a:endParaRPr lang="hr-HR" sz="1400" dirty="0"/>
          </a:p>
        </p:txBody>
      </p:sp>
      <p:pic>
        <p:nvPicPr>
          <p:cNvPr id="4" name="Content Placeholder 3" descr="C:\Documents and Settings\user\My Documents\My Pictures\001.jpg"/>
          <p:cNvPicPr>
            <a:picLocks noGrp="1"/>
          </p:cNvPicPr>
          <p:nvPr>
            <p:ph idx="1"/>
          </p:nvPr>
        </p:nvPicPr>
        <p:blipFill>
          <a:blip r:embed="rId2" cstate="print"/>
          <a:stretch>
            <a:fillRect/>
          </a:stretch>
        </p:blipFill>
        <p:spPr bwMode="auto">
          <a:xfrm>
            <a:off x="3575050" y="1052781"/>
            <a:ext cx="5111751" cy="5271819"/>
          </a:xfrm>
          <a:prstGeom prst="rect">
            <a:avLst/>
          </a:prstGeom>
          <a:noFill/>
          <a:ln w="9525">
            <a:noFill/>
            <a:miter lim="800000"/>
            <a:headEnd/>
            <a:tailEnd/>
          </a:ln>
        </p:spPr>
      </p:pic>
      <p:sp>
        <p:nvSpPr>
          <p:cNvPr id="5" name="Text Placeholder 4"/>
          <p:cNvSpPr>
            <a:spLocks noGrp="1"/>
          </p:cNvSpPr>
          <p:nvPr>
            <p:ph type="body" sz="half" idx="2"/>
          </p:nvPr>
        </p:nvSpPr>
        <p:spPr>
          <a:xfrm>
            <a:off x="457201" y="1036637"/>
            <a:ext cx="3008313" cy="5287963"/>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hr-HR" b="1" dirty="0" smtClean="0"/>
              <a:t>Realizacija PKI 2010-2014</a:t>
            </a:r>
          </a:p>
          <a:p>
            <a:r>
              <a:rPr lang="bs-Latn-BA" dirty="0" smtClean="0"/>
              <a:t>Program kapitalnih investicija je razmatran i usvojen na sjednici Općinskog vijeća, tako da se sa realizacijom programa krenulo odmah</a:t>
            </a:r>
            <a:endParaRPr lang="hr-HR" dirty="0" smtClean="0"/>
          </a:p>
          <a:p>
            <a:r>
              <a:rPr lang="bs-Latn-BA" dirty="0" smtClean="0"/>
              <a:t> </a:t>
            </a:r>
            <a:endParaRPr lang="hr-HR" dirty="0" smtClean="0"/>
          </a:p>
          <a:p>
            <a:r>
              <a:rPr lang="bs-Latn-BA" dirty="0" smtClean="0"/>
              <a:t>Program  se redovno ažurirao svake godine, tako da se Općinskom vijeću dostavi na razmatranje i usvajanje:</a:t>
            </a:r>
          </a:p>
          <a:p>
            <a:endParaRPr lang="hr-HR" dirty="0" smtClean="0"/>
          </a:p>
          <a:p>
            <a:pPr lvl="0"/>
            <a:r>
              <a:rPr lang="bs-Latn-BA" b="1" dirty="0" smtClean="0"/>
              <a:t>Izvještaj o realizaciji projekata u 2010.godini  </a:t>
            </a:r>
            <a:r>
              <a:rPr lang="bs-Latn-BA" dirty="0" smtClean="0"/>
              <a:t>iz Programa kapitalnih investicija Općine Gračanica 2010-2014 </a:t>
            </a:r>
            <a:endParaRPr lang="hr-HR" dirty="0" smtClean="0"/>
          </a:p>
          <a:p>
            <a:pPr lvl="0"/>
            <a:r>
              <a:rPr lang="bs-Latn-BA" b="1" dirty="0" smtClean="0"/>
              <a:t>Izvještaj o realizaciji projekata u 2011.godini  </a:t>
            </a:r>
            <a:r>
              <a:rPr lang="bs-Latn-BA" dirty="0" smtClean="0"/>
              <a:t>iz Programa kapitalnih investicija Općine Gračanica 2010-2014 </a:t>
            </a:r>
            <a:endParaRPr lang="hr-HR" dirty="0" smtClean="0"/>
          </a:p>
          <a:p>
            <a:pPr lvl="0"/>
            <a:r>
              <a:rPr lang="bs-Latn-BA" b="1" dirty="0" smtClean="0"/>
              <a:t>Izvještaj o realizaciji projekata u 2012.godini  </a:t>
            </a:r>
            <a:r>
              <a:rPr lang="bs-Latn-BA" dirty="0" smtClean="0"/>
              <a:t>iz Programa kapitalnih investicija Općine Gračanica 2010-2014 </a:t>
            </a:r>
            <a:endParaRPr lang="hr-HR" dirty="0" smtClean="0"/>
          </a:p>
          <a:p>
            <a:pPr lvl="0"/>
            <a:r>
              <a:rPr lang="bs-Latn-BA" b="1" dirty="0" smtClean="0"/>
              <a:t>Izvještaj o realizaciji projekata u 2013.godini  </a:t>
            </a:r>
            <a:r>
              <a:rPr lang="bs-Latn-BA" dirty="0" smtClean="0"/>
              <a:t>iz Programa kapitalnih investicija Općine Gračanica 2010-2014 </a:t>
            </a:r>
            <a:endParaRPr lang="hr-HR" dirty="0" smtClean="0"/>
          </a:p>
          <a:p>
            <a:pPr lvl="0"/>
            <a:r>
              <a:rPr lang="bs-Latn-BA" b="1" dirty="0" smtClean="0"/>
              <a:t>Izvještaj o realizaciji projekata u 2014.godini  </a:t>
            </a:r>
            <a:r>
              <a:rPr lang="bs-Latn-BA" dirty="0" smtClean="0"/>
              <a:t>iz Programa kapitalnih investicija Općine Gračanica 2010-2014 </a:t>
            </a:r>
            <a:endParaRPr lang="hr-HR" dirty="0" smtClean="0"/>
          </a:p>
          <a:p>
            <a:endParaRPr lang="hr-HR" b="1" dirty="0" smtClean="0"/>
          </a:p>
          <a:p>
            <a:r>
              <a:rPr lang="hr-HR" b="1" dirty="0" smtClean="0"/>
              <a:t>Završna evoluacija</a:t>
            </a:r>
            <a:r>
              <a:rPr lang="hr-HR" dirty="0" smtClean="0"/>
              <a:t> programa kapitalnih investicija Općine Gračanica 2010-2014</a:t>
            </a:r>
            <a:endParaRPr lang="hr-HR" dirty="0"/>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sp>
        <p:nvSpPr>
          <p:cNvPr id="5" name="Title 1"/>
          <p:cNvSpPr txBox="1">
            <a:spLocks/>
          </p:cNvSpPr>
          <p:nvPr/>
        </p:nvSpPr>
        <p:spPr>
          <a:xfrm>
            <a:off x="457200" y="762000"/>
            <a:ext cx="8229600" cy="2286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2500"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hr-HR" sz="11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EVOLUACIJA: </a:t>
            </a:r>
            <a:r>
              <a:rPr kumimoji="0" lang="hr-HR" sz="1100" b="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PROGRAM KAPITALNIH INVESTICIJA OPĆINE GRAČANICA 2010-2014</a:t>
            </a:r>
            <a:endParaRPr kumimoji="0" lang="hr-HR" sz="1100" b="0" i="0" u="none" strike="noStrike" kern="1200" cap="none" spc="0" normalizeH="0" baseline="0" noProof="0" dirty="0">
              <a:ln>
                <a:noFill/>
              </a:ln>
              <a:solidFill>
                <a:schemeClr val="dk1"/>
              </a:solidFill>
              <a:effectLst/>
              <a:uLnTx/>
              <a:uFillTx/>
              <a:latin typeface="+mn-lt"/>
              <a:ea typeface="+mn-ea"/>
              <a:cs typeface="+mn-cs"/>
            </a:endParaRPr>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graphicFrame>
        <p:nvGraphicFramePr>
          <p:cNvPr id="8" name="Content Placeholder 7"/>
          <p:cNvGraphicFramePr>
            <a:graphicFrameLocks noGrp="1"/>
          </p:cNvGraphicFramePr>
          <p:nvPr>
            <p:ph idx="1"/>
          </p:nvPr>
        </p:nvGraphicFramePr>
        <p:xfrm>
          <a:off x="381003" y="1143003"/>
          <a:ext cx="8305794" cy="5259800"/>
        </p:xfrm>
        <a:graphic>
          <a:graphicData uri="http://schemas.openxmlformats.org/drawingml/2006/table">
            <a:tbl>
              <a:tblPr firstRow="1" bandRow="1">
                <a:tableStyleId>{5C22544A-7EE6-4342-B048-85BDC9FD1C3A}</a:tableStyleId>
              </a:tblPr>
              <a:tblGrid>
                <a:gridCol w="922866"/>
                <a:gridCol w="922866"/>
                <a:gridCol w="922866"/>
                <a:gridCol w="922866"/>
                <a:gridCol w="922866"/>
                <a:gridCol w="922866"/>
                <a:gridCol w="922866"/>
                <a:gridCol w="922866"/>
                <a:gridCol w="922866"/>
              </a:tblGrid>
              <a:tr h="699904">
                <a:tc>
                  <a:txBody>
                    <a:bodyPr/>
                    <a:lstStyle/>
                    <a:p>
                      <a:pPr algn="ctr">
                        <a:lnSpc>
                          <a:spcPct val="115000"/>
                        </a:lnSpc>
                        <a:spcAft>
                          <a:spcPts val="0"/>
                        </a:spcAft>
                      </a:pPr>
                      <a:r>
                        <a:rPr lang="hr-HR" sz="800" dirty="0">
                          <a:solidFill>
                            <a:srgbClr val="000000"/>
                          </a:solidFill>
                          <a:latin typeface="Times New Roman" pitchFamily="18" charset="0"/>
                          <a:ea typeface="Times New Roman"/>
                          <a:cs typeface="Times New Roman" pitchFamily="18" charset="0"/>
                        </a:rPr>
                        <a:t>rekapitulacija plana i realizacije projekata PKI 2010-2014</a:t>
                      </a:r>
                      <a:endParaRPr lang="hr-HR" sz="800" dirty="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hr-HR" sz="800" dirty="0">
                          <a:solidFill>
                            <a:srgbClr val="000000"/>
                          </a:solidFill>
                          <a:latin typeface="Times New Roman" pitchFamily="18" charset="0"/>
                          <a:ea typeface="Times New Roman"/>
                          <a:cs typeface="Times New Roman" pitchFamily="18" charset="0"/>
                        </a:rPr>
                        <a:t>planirano /realizovano</a:t>
                      </a:r>
                      <a:endParaRPr lang="hr-HR" sz="800" dirty="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hr-HR" sz="800" b="1">
                          <a:latin typeface="Times New Roman" pitchFamily="18" charset="0"/>
                          <a:ea typeface="Times New Roman"/>
                          <a:cs typeface="Times New Roman" pitchFamily="18" charset="0"/>
                        </a:rPr>
                        <a:t>GRUPA I</a:t>
                      </a:r>
                      <a:r>
                        <a:rPr lang="hr-HR" sz="800">
                          <a:latin typeface="Times New Roman" pitchFamily="18" charset="0"/>
                          <a:ea typeface="Times New Roman"/>
                          <a:cs typeface="Times New Roman" pitchFamily="18" charset="0"/>
                        </a:rPr>
                        <a:t>                    sport, kultura,       potrebe roma</a:t>
                      </a:r>
                    </a:p>
                  </a:txBody>
                  <a:tcPr marL="68580" marR="68580" marT="0" marB="0"/>
                </a:tc>
                <a:tc>
                  <a:txBody>
                    <a:bodyPr/>
                    <a:lstStyle/>
                    <a:p>
                      <a:pPr algn="ctr">
                        <a:lnSpc>
                          <a:spcPct val="115000"/>
                        </a:lnSpc>
                        <a:spcAft>
                          <a:spcPts val="0"/>
                        </a:spcAft>
                      </a:pPr>
                      <a:r>
                        <a:rPr lang="hr-HR" sz="800" b="1" dirty="0">
                          <a:latin typeface="Times New Roman" pitchFamily="18" charset="0"/>
                          <a:ea typeface="Times New Roman"/>
                          <a:cs typeface="Times New Roman" pitchFamily="18" charset="0"/>
                        </a:rPr>
                        <a:t>GRUPA II</a:t>
                      </a:r>
                      <a:r>
                        <a:rPr lang="hr-HR" sz="800" dirty="0">
                          <a:latin typeface="Times New Roman" pitchFamily="18" charset="0"/>
                          <a:ea typeface="Times New Roman"/>
                          <a:cs typeface="Times New Roman" pitchFamily="18" charset="0"/>
                        </a:rPr>
                        <a:t>       toplifikacija,    deminiranje</a:t>
                      </a:r>
                    </a:p>
                  </a:txBody>
                  <a:tcPr marL="68580" marR="68580" marT="0" marB="0"/>
                </a:tc>
                <a:tc>
                  <a:txBody>
                    <a:bodyPr/>
                    <a:lstStyle/>
                    <a:p>
                      <a:pPr algn="ctr">
                        <a:lnSpc>
                          <a:spcPct val="115000"/>
                        </a:lnSpc>
                        <a:spcAft>
                          <a:spcPts val="0"/>
                        </a:spcAft>
                      </a:pPr>
                      <a:r>
                        <a:rPr lang="hr-HR" sz="800" b="1">
                          <a:latin typeface="Times New Roman" pitchFamily="18" charset="0"/>
                          <a:ea typeface="Times New Roman"/>
                          <a:cs typeface="Times New Roman" pitchFamily="18" charset="0"/>
                        </a:rPr>
                        <a:t>GRUPA III</a:t>
                      </a:r>
                      <a:r>
                        <a:rPr lang="hr-HR" sz="800">
                          <a:latin typeface="Times New Roman" pitchFamily="18" charset="0"/>
                          <a:ea typeface="Times New Roman"/>
                          <a:cs typeface="Times New Roman" pitchFamily="18" charset="0"/>
                        </a:rPr>
                        <a:t>           vodovod,        kanalizacija</a:t>
                      </a:r>
                    </a:p>
                  </a:txBody>
                  <a:tcPr marL="68580" marR="68580" marT="0" marB="0"/>
                </a:tc>
                <a:tc>
                  <a:txBody>
                    <a:bodyPr/>
                    <a:lstStyle/>
                    <a:p>
                      <a:pPr algn="ctr">
                        <a:lnSpc>
                          <a:spcPct val="115000"/>
                        </a:lnSpc>
                        <a:spcAft>
                          <a:spcPts val="0"/>
                        </a:spcAft>
                      </a:pPr>
                      <a:r>
                        <a:rPr lang="hr-HR" sz="800" b="1">
                          <a:latin typeface="Times New Roman" pitchFamily="18" charset="0"/>
                          <a:ea typeface="Times New Roman"/>
                          <a:cs typeface="Times New Roman" pitchFamily="18" charset="0"/>
                        </a:rPr>
                        <a:t>GRUPA IV  </a:t>
                      </a:r>
                      <a:r>
                        <a:rPr lang="hr-HR" sz="800">
                          <a:latin typeface="Times New Roman" pitchFamily="18" charset="0"/>
                          <a:ea typeface="Times New Roman"/>
                          <a:cs typeface="Times New Roman" pitchFamily="18" charset="0"/>
                        </a:rPr>
                        <a:t>                  putevi, ulice, mostovi, javna rasvjeta, dom kulture, ost.obj</a:t>
                      </a:r>
                    </a:p>
                  </a:txBody>
                  <a:tcPr marL="68580" marR="68580" marT="0" marB="0"/>
                </a:tc>
                <a:tc>
                  <a:txBody>
                    <a:bodyPr/>
                    <a:lstStyle/>
                    <a:p>
                      <a:pPr algn="ctr">
                        <a:lnSpc>
                          <a:spcPct val="115000"/>
                        </a:lnSpc>
                        <a:spcAft>
                          <a:spcPts val="0"/>
                        </a:spcAft>
                      </a:pPr>
                      <a:r>
                        <a:rPr lang="hr-HR" sz="800" b="1">
                          <a:latin typeface="Times New Roman" pitchFamily="18" charset="0"/>
                          <a:ea typeface="Times New Roman"/>
                          <a:cs typeface="Times New Roman" pitchFamily="18" charset="0"/>
                        </a:rPr>
                        <a:t>GRUPA V</a:t>
                      </a:r>
                      <a:r>
                        <a:rPr lang="hr-HR" sz="800">
                          <a:latin typeface="Times New Roman" pitchFamily="18" charset="0"/>
                          <a:ea typeface="Times New Roman"/>
                          <a:cs typeface="Times New Roman" pitchFamily="18" charset="0"/>
                        </a:rPr>
                        <a:t>               oprema,       dokumentacija</a:t>
                      </a:r>
                    </a:p>
                  </a:txBody>
                  <a:tcPr marL="68580" marR="68580" marT="0" marB="0"/>
                </a:tc>
                <a:tc>
                  <a:txBody>
                    <a:bodyPr/>
                    <a:lstStyle/>
                    <a:p>
                      <a:pPr algn="ctr">
                        <a:lnSpc>
                          <a:spcPct val="115000"/>
                        </a:lnSpc>
                        <a:spcAft>
                          <a:spcPts val="0"/>
                        </a:spcAft>
                      </a:pPr>
                      <a:r>
                        <a:rPr lang="hr-HR" sz="800" b="1">
                          <a:latin typeface="Times New Roman" pitchFamily="18" charset="0"/>
                          <a:ea typeface="Times New Roman"/>
                          <a:cs typeface="Times New Roman" pitchFamily="18" charset="0"/>
                        </a:rPr>
                        <a:t>GRUPA VI</a:t>
                      </a:r>
                      <a:r>
                        <a:rPr lang="hr-HR" sz="800">
                          <a:latin typeface="Times New Roman" pitchFamily="18" charset="0"/>
                          <a:ea typeface="Times New Roman"/>
                          <a:cs typeface="Times New Roman" pitchFamily="18" charset="0"/>
                        </a:rPr>
                        <a:t>              klizišta, izletišta, deponije, regulacija</a:t>
                      </a:r>
                    </a:p>
                  </a:txBody>
                  <a:tcPr marL="68580" marR="68580" marT="0" marB="0"/>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ukupno</a:t>
                      </a:r>
                      <a:endParaRPr lang="hr-HR" sz="800">
                        <a:latin typeface="Times New Roman" pitchFamily="18" charset="0"/>
                        <a:ea typeface="Times New Roman"/>
                        <a:cs typeface="Times New Roman" pitchFamily="18" charset="0"/>
                      </a:endParaRPr>
                    </a:p>
                  </a:txBody>
                  <a:tcPr marL="68580" marR="68580" marT="0" marB="0"/>
                </a:tc>
              </a:tr>
              <a:tr h="296349">
                <a:tc>
                  <a:txBody>
                    <a:bodyPr/>
                    <a:lstStyle/>
                    <a:p>
                      <a:pPr algn="ctr">
                        <a:lnSpc>
                          <a:spcPct val="115000"/>
                        </a:lnSpc>
                        <a:spcAft>
                          <a:spcPts val="0"/>
                        </a:spcAft>
                      </a:pPr>
                      <a:r>
                        <a:rPr lang="hr-HR" sz="800" dirty="0">
                          <a:solidFill>
                            <a:srgbClr val="000000"/>
                          </a:solidFill>
                          <a:latin typeface="Times New Roman" pitchFamily="18" charset="0"/>
                          <a:ea typeface="Times New Roman"/>
                          <a:cs typeface="Times New Roman" pitchFamily="18" charset="0"/>
                        </a:rPr>
                        <a:t>cijena projekta</a:t>
                      </a:r>
                      <a:endParaRPr lang="hr-HR" sz="800" dirty="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dirty="0">
                          <a:solidFill>
                            <a:srgbClr val="000000"/>
                          </a:solidFill>
                          <a:latin typeface="Times New Roman" pitchFamily="18" charset="0"/>
                          <a:ea typeface="Times New Roman"/>
                          <a:cs typeface="Times New Roman" pitchFamily="18" charset="0"/>
                        </a:rPr>
                        <a:t>planirano</a:t>
                      </a:r>
                      <a:endParaRPr lang="hr-HR" sz="800" dirty="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2.275.000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7.570.172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25.155.000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24.771.950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2.067.000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12.096.530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73.935.652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225218">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ranije reralizovano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dirty="0">
                          <a:solidFill>
                            <a:srgbClr val="000000"/>
                          </a:solidFill>
                          <a:latin typeface="Times New Roman" pitchFamily="18" charset="0"/>
                          <a:ea typeface="Times New Roman"/>
                          <a:cs typeface="Times New Roman" pitchFamily="18" charset="0"/>
                        </a:rPr>
                        <a:t>realizovano</a:t>
                      </a:r>
                      <a:endParaRPr lang="hr-HR" sz="800" dirty="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141.000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151.000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300291">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smanjena vrijednost</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45.298</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45.000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14.482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220.513</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18.635</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10.273</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354.201</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300291">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povećana vrijednost</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1.619.000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5.593.800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1.736.699</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3.173.000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1.700.355</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2.094.104</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15.916.958</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365353">
                <a:tc rowSpan="2">
                  <a:txBody>
                    <a:bodyPr/>
                    <a:lstStyle/>
                    <a:p>
                      <a:pPr algn="ctr">
                        <a:lnSpc>
                          <a:spcPct val="115000"/>
                        </a:lnSpc>
                        <a:spcAft>
                          <a:spcPts val="0"/>
                        </a:spcAft>
                      </a:pPr>
                      <a:r>
                        <a:rPr lang="hr-HR" sz="600" b="1" dirty="0">
                          <a:solidFill>
                            <a:srgbClr val="000000"/>
                          </a:solidFill>
                          <a:latin typeface="Times New Roman" pitchFamily="18" charset="0"/>
                          <a:ea typeface="Times New Roman"/>
                          <a:cs typeface="Times New Roman" pitchFamily="18" charset="0"/>
                        </a:rPr>
                        <a:t>cijene projekata sa povećanjem /smanjenje</a:t>
                      </a:r>
                      <a:endParaRPr lang="hr-HR" sz="6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dirty="0" smtClean="0">
                          <a:solidFill>
                            <a:srgbClr val="000000"/>
                          </a:solidFill>
                          <a:latin typeface="Times New Roman" pitchFamily="18" charset="0"/>
                          <a:ea typeface="Times New Roman"/>
                          <a:cs typeface="Times New Roman" pitchFamily="18" charset="0"/>
                        </a:rPr>
                        <a:t>planino</a:t>
                      </a:r>
                      <a:endParaRPr lang="hr-HR" sz="800" dirty="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3.848.702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13.118.972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26.736.217</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27.714.437</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3.748.720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14.180.361</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89.347.409</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39921">
                <a:tc vMerge="1">
                  <a:txBody>
                    <a:bodyPr/>
                    <a:lstStyle/>
                    <a:p>
                      <a:endParaRPr lang="hr-HR"/>
                    </a:p>
                  </a:txBody>
                  <a:tcPr/>
                </a:tc>
                <a:tc>
                  <a:txBody>
                    <a:bodyPr/>
                    <a:lstStyle/>
                    <a:p>
                      <a:pPr algn="ct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 </a:t>
                      </a:r>
                      <a:endParaRPr lang="hr-HR" sz="800" dirty="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 </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 </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83239">
                <a:tc rowSpan="2">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2010</a:t>
                      </a:r>
                      <a:r>
                        <a:rPr lang="hr-HR" sz="800">
                          <a:solidFill>
                            <a:srgbClr val="000000"/>
                          </a:solidFill>
                          <a:latin typeface="Times New Roman" pitchFamily="18" charset="0"/>
                          <a:ea typeface="Times New Roman"/>
                          <a:cs typeface="Times New Roman" pitchFamily="18" charset="0"/>
                        </a:rPr>
                        <a:t>.g.</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740.000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3.485.592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1.474.000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2.140.500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117.000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190.000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8.147.092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vMerge="1">
                  <a:txBody>
                    <a:bodyPr/>
                    <a:lstStyle/>
                    <a:p>
                      <a:endParaRPr lang="hr-HR"/>
                    </a:p>
                  </a:txBody>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464.660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2.472.292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738.000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768.700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187.000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227.000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4.857.652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rowSpan="2">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 </a:t>
                      </a:r>
                      <a:r>
                        <a:rPr lang="hr-HR" sz="800" b="1">
                          <a:solidFill>
                            <a:srgbClr val="000000"/>
                          </a:solidFill>
                          <a:latin typeface="Times New Roman" pitchFamily="18" charset="0"/>
                          <a:ea typeface="Times New Roman"/>
                          <a:cs typeface="Times New Roman" pitchFamily="18" charset="0"/>
                        </a:rPr>
                        <a:t>2011</a:t>
                      </a:r>
                      <a:r>
                        <a:rPr lang="hr-HR" sz="800">
                          <a:solidFill>
                            <a:srgbClr val="000000"/>
                          </a:solidFill>
                          <a:latin typeface="Times New Roman" pitchFamily="18" charset="0"/>
                          <a:ea typeface="Times New Roman"/>
                          <a:cs typeface="Times New Roman" pitchFamily="18" charset="0"/>
                        </a:rPr>
                        <a:t>.g.</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442.500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4.030.000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5.808.000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4.005.500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530.000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1.381.500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16.197.500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vMerge="1">
                  <a:txBody>
                    <a:bodyPr/>
                    <a:lstStyle/>
                    <a:p>
                      <a:endParaRPr lang="hr-HR"/>
                    </a:p>
                  </a:txBody>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585.874</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1.324.240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720.400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1.130.033</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143.363</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366.196</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4.270.106</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rowSpan="2">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2012</a:t>
                      </a:r>
                      <a:r>
                        <a:rPr lang="hr-HR" sz="800">
                          <a:solidFill>
                            <a:srgbClr val="000000"/>
                          </a:solidFill>
                          <a:latin typeface="Times New Roman" pitchFamily="18" charset="0"/>
                          <a:ea typeface="Times New Roman"/>
                          <a:cs typeface="Times New Roman" pitchFamily="18" charset="0"/>
                        </a:rPr>
                        <a:t>.g.</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772.500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54.580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5.385.500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4.578.250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1.020.000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3.359.500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15.170.330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vMerge="1">
                  <a:txBody>
                    <a:bodyPr/>
                    <a:lstStyle/>
                    <a:p>
                      <a:endParaRPr lang="hr-HR"/>
                    </a:p>
                  </a:txBody>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517.270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149.000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889.267</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4.152.257</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410.750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565.612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6.684.156</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rowSpan="2">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2013</a:t>
                      </a:r>
                      <a:r>
                        <a:rPr lang="hr-HR" sz="800">
                          <a:solidFill>
                            <a:srgbClr val="000000"/>
                          </a:solidFill>
                          <a:latin typeface="Times New Roman" pitchFamily="18" charset="0"/>
                          <a:ea typeface="Times New Roman"/>
                          <a:cs typeface="Times New Roman" pitchFamily="18" charset="0"/>
                        </a:rPr>
                        <a:t>.g.</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147.500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4.325.500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5.674.900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250.000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359.030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10.756.930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vMerge="1">
                  <a:txBody>
                    <a:bodyPr/>
                    <a:lstStyle/>
                    <a:p>
                      <a:endParaRPr lang="hr-HR"/>
                    </a:p>
                  </a:txBody>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1.003.424</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632.871</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512.452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1.799.020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419.741</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605.166</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4.972.674</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rowSpan="2">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2014</a:t>
                      </a:r>
                      <a:r>
                        <a:rPr lang="hr-HR" sz="800">
                          <a:solidFill>
                            <a:srgbClr val="000000"/>
                          </a:solidFill>
                          <a:latin typeface="Times New Roman" pitchFamily="18" charset="0"/>
                          <a:ea typeface="Times New Roman"/>
                          <a:cs typeface="Times New Roman" pitchFamily="18" charset="0"/>
                        </a:rPr>
                        <a:t>.g.</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172.500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8.162.000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8.372.800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150.000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6.806.500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23.663.800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vMerge="1">
                  <a:txBody>
                    <a:bodyPr/>
                    <a:lstStyle/>
                    <a:p>
                      <a:endParaRPr lang="hr-HR"/>
                    </a:p>
                  </a:txBody>
                  <a:tcPr/>
                </a:tc>
                <a:tc>
                  <a:txBody>
                    <a:bodyPr/>
                    <a:lstStyle/>
                    <a:p>
                      <a:pPr algn="ctr">
                        <a:lnSpc>
                          <a:spcPct val="115000"/>
                        </a:lnSpc>
                        <a:spcAft>
                          <a:spcPts val="0"/>
                        </a:spcAft>
                      </a:pPr>
                      <a:r>
                        <a:rPr lang="hr-HR" sz="800">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972.865</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906.166</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551.974</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1.815.217</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454.636</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a:solidFill>
                            <a:srgbClr val="000000"/>
                          </a:solidFill>
                          <a:latin typeface="Times New Roman" pitchFamily="18" charset="0"/>
                          <a:ea typeface="Times New Roman"/>
                          <a:cs typeface="Times New Roman" pitchFamily="18" charset="0"/>
                        </a:rPr>
                        <a:t>624.204</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dirty="0">
                          <a:solidFill>
                            <a:srgbClr val="000000"/>
                          </a:solidFill>
                          <a:latin typeface="Times New Roman" pitchFamily="18" charset="0"/>
                          <a:ea typeface="Times New Roman"/>
                          <a:cs typeface="Times New Roman" pitchFamily="18" charset="0"/>
                        </a:rPr>
                        <a:t>5.325.062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279840">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ukupno 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planirano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2.275.000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7.570.172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25.155.000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24.771.950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2.067.000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12.096.530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73.935.652</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300291">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ukupno realizovan</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realizovano</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3.544.093</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5.484.569</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3.412.093</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9.665.227</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1.615.490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2.388.178</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26.109.650</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300291">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%realizacije - plan po god PKI</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156</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72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14</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39</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78</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20</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35</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150146">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realizacije</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ctr">
                        <a:lnSpc>
                          <a:spcPct val="115000"/>
                        </a:lnSpc>
                        <a:spcAft>
                          <a:spcPts val="0"/>
                        </a:spcAft>
                      </a:pPr>
                      <a:r>
                        <a:rPr lang="hr-HR" sz="800" b="1">
                          <a:solidFill>
                            <a:srgbClr val="000000"/>
                          </a:solidFill>
                          <a:latin typeface="Times New Roman" pitchFamily="18" charset="0"/>
                          <a:ea typeface="Times New Roman"/>
                          <a:cs typeface="Times New Roman" pitchFamily="18" charset="0"/>
                        </a:rPr>
                        <a:t> </a:t>
                      </a:r>
                      <a:endParaRPr lang="hr-HR" sz="80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92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42</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13</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35</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43</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a:solidFill>
                            <a:srgbClr val="000000"/>
                          </a:solidFill>
                          <a:latin typeface="Times New Roman" pitchFamily="18" charset="0"/>
                          <a:ea typeface="Times New Roman"/>
                          <a:cs typeface="Times New Roman" pitchFamily="18" charset="0"/>
                        </a:rPr>
                        <a:t>17</a:t>
                      </a:r>
                      <a:endParaRPr lang="hr-HR" sz="80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29</a:t>
                      </a:r>
                      <a:endParaRPr lang="hr-HR" sz="800" dirty="0">
                        <a:latin typeface="Times New Roman" pitchFamily="18" charset="0"/>
                        <a:ea typeface="Times New Roman"/>
                        <a:cs typeface="Times New Roman" pitchFamily="18" charset="0"/>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r h="365353">
                <a:tc gridSpan="2">
                  <a:txBody>
                    <a:bodyPr/>
                    <a:lstStyle/>
                    <a:p>
                      <a:pPr algn="ct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ostaje za realizaciju</a:t>
                      </a:r>
                      <a:endParaRPr lang="hr-HR" sz="800" dirty="0">
                        <a:latin typeface="Times New Roman" pitchFamily="18" charset="0"/>
                        <a:ea typeface="Times New Roman"/>
                        <a:cs typeface="Times New Roman" pitchFamily="18" charset="0"/>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hMerge="1">
                  <a:txBody>
                    <a:bodyPr/>
                    <a:lstStyle/>
                    <a:p>
                      <a:endParaRPr lang="hr-HR"/>
                    </a:p>
                  </a:txBody>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304.609</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7.634.403</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23.324.124</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18.049.210</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2.133.230</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11.792.183</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c>
                  <a:txBody>
                    <a:bodyPr/>
                    <a:lstStyle/>
                    <a:p>
                      <a:pPr algn="r">
                        <a:lnSpc>
                          <a:spcPct val="115000"/>
                        </a:lnSpc>
                        <a:spcAft>
                          <a:spcPts val="0"/>
                        </a:spcAft>
                      </a:pPr>
                      <a:r>
                        <a:rPr lang="hr-HR" sz="800" b="1" dirty="0">
                          <a:solidFill>
                            <a:srgbClr val="000000"/>
                          </a:solidFill>
                          <a:latin typeface="Times New Roman" pitchFamily="18" charset="0"/>
                          <a:ea typeface="Times New Roman"/>
                          <a:cs typeface="Times New Roman" pitchFamily="18" charset="0"/>
                        </a:rPr>
                        <a:t>63.237.759</a:t>
                      </a:r>
                      <a:endParaRPr lang="hr-HR" sz="800" dirty="0">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tcPr>
                </a:tc>
              </a:tr>
            </a:tbl>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idx="1"/>
          </p:nvPr>
        </p:nvSpPr>
        <p:spPr>
          <a:xfrm>
            <a:off x="457200" y="990600"/>
            <a:ext cx="8229600" cy="5486400"/>
          </a:xfrm>
        </p:spPr>
        <p:style>
          <a:lnRef idx="1">
            <a:schemeClr val="accent4"/>
          </a:lnRef>
          <a:fillRef idx="2">
            <a:schemeClr val="accent4"/>
          </a:fillRef>
          <a:effectRef idx="1">
            <a:schemeClr val="accent4"/>
          </a:effectRef>
          <a:fontRef idx="minor">
            <a:schemeClr val="dk1"/>
          </a:fontRef>
        </p:style>
        <p:txBody>
          <a:bodyPr>
            <a:normAutofit/>
          </a:bodyPr>
          <a:lstStyle/>
          <a:p>
            <a:pPr algn="just">
              <a:buNone/>
            </a:pPr>
            <a:endParaRPr lang="bs-Latn-BA" sz="2000" dirty="0" smtClean="0">
              <a:latin typeface="Times New Roman" pitchFamily="18" charset="0"/>
              <a:cs typeface="Times New Roman" pitchFamily="18" charset="0"/>
            </a:endParaRPr>
          </a:p>
          <a:p>
            <a:pPr algn="just">
              <a:buNone/>
            </a:pPr>
            <a:r>
              <a:rPr lang="bs-Latn-BA" sz="2000" dirty="0" smtClean="0">
                <a:latin typeface="Times New Roman" pitchFamily="18" charset="0"/>
                <a:cs typeface="Times New Roman" pitchFamily="18" charset="0"/>
              </a:rPr>
              <a:t>Program je djelimično realizovan zbog velikog broja pristiglih prijedloga projekata za investiranje po javnim pozivima tako da se svake godine povećavao broj projekata, a po isteku planiranog perioda za realizaciju je izvršena evoluacija programa, izdvojeni realizovani i nerealizovani projekti, započeti i u toku realizacije projekti, </a:t>
            </a:r>
          </a:p>
          <a:p>
            <a:pPr algn="just">
              <a:buNone/>
            </a:pPr>
            <a:endParaRPr lang="bs-Latn-BA" sz="900" dirty="0" smtClean="0">
              <a:latin typeface="Times New Roman" pitchFamily="18" charset="0"/>
              <a:cs typeface="Times New Roman" pitchFamily="18" charset="0"/>
            </a:endParaRPr>
          </a:p>
          <a:p>
            <a:pPr algn="just">
              <a:buNone/>
            </a:pPr>
            <a:r>
              <a:rPr lang="bs-Latn-BA" sz="2000" dirty="0" smtClean="0">
                <a:latin typeface="Times New Roman" pitchFamily="18" charset="0"/>
                <a:cs typeface="Times New Roman" pitchFamily="18" charset="0"/>
              </a:rPr>
              <a:t>tako da je pripremljen i novi Program kapitalnih investicija Općine Gračanica 2015-2019, u periodu sanacije posljedica elementarne nepogode, koji nije razmatran, te je </a:t>
            </a:r>
          </a:p>
          <a:p>
            <a:pPr algn="just">
              <a:buNone/>
            </a:pPr>
            <a:endParaRPr lang="bs-Latn-BA" sz="900" dirty="0" smtClean="0">
              <a:latin typeface="Times New Roman" pitchFamily="18" charset="0"/>
              <a:cs typeface="Times New Roman" pitchFamily="18" charset="0"/>
            </a:endParaRPr>
          </a:p>
          <a:p>
            <a:pPr algn="just">
              <a:buNone/>
            </a:pPr>
            <a:r>
              <a:rPr lang="bs-Latn-BA" sz="2000" dirty="0" smtClean="0">
                <a:latin typeface="Times New Roman" pitchFamily="18" charset="0"/>
                <a:cs typeface="Times New Roman" pitchFamily="18" charset="0"/>
              </a:rPr>
              <a:t>pripremljen novi Program kapitalnih investicija Općine Gračanica 2016-2020 po istom principu u koji su uvršteni svi projekti u fazi realizacije, te nerealizovani projekti koji su bili u ranijem Programu i projekti koji su pristigli kao novi po javnom pozivu za izradu novog programa.</a:t>
            </a:r>
            <a:endParaRPr lang="hr-HR" sz="2000" dirty="0" smtClean="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6006679.JPG"/>
          <p:cNvPicPr>
            <a:picLocks noGrp="1" noChangeAspect="1"/>
          </p:cNvPicPr>
          <p:nvPr>
            <p:ph idx="1"/>
          </p:nvPr>
        </p:nvPicPr>
        <p:blipFill>
          <a:blip r:embed="rId2" cstate="print"/>
          <a:stretch>
            <a:fillRect/>
          </a:stretch>
        </p:blipFill>
        <p:spPr>
          <a:xfrm>
            <a:off x="5364691" y="1295400"/>
            <a:ext cx="3322109" cy="2491582"/>
          </a:xfrm>
        </p:spPr>
      </p:pic>
      <p:sp>
        <p:nvSpPr>
          <p:cNvPr id="5" name="Title 1"/>
          <p:cNvSpPr>
            <a:spLocks noGrp="1"/>
          </p:cNvSpPr>
          <p:nvPr>
            <p:ph type="title"/>
          </p:nvPr>
        </p:nvSpPr>
        <p:spPr>
          <a:xfrm>
            <a:off x="457200" y="274638"/>
            <a:ext cx="8229600" cy="411162"/>
          </a:xfrm>
          <a:gradFill flip="none"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540000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200" b="1" dirty="0" smtClean="0">
                <a:latin typeface="Times New Roman" pitchFamily="18" charset="0"/>
                <a:cs typeface="Times New Roman" pitchFamily="18" charset="0"/>
              </a:rPr>
              <a:t>PROGRAM KAPITALNIH INVESTICIJA GRADA GRAČANICA</a:t>
            </a:r>
            <a:endParaRPr lang="hr-HR" sz="1200" b="1" dirty="0"/>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pic>
        <p:nvPicPr>
          <p:cNvPr id="7" name="Picture 6" descr="C:\Users\RazijaJ\Pictures\svašta\poplava Sokoluša avgust 2014\S6006680.JPG"/>
          <p:cNvPicPr>
            <a:picLocks noChangeAspect="1" noChangeArrowheads="1"/>
          </p:cNvPicPr>
          <p:nvPr/>
        </p:nvPicPr>
        <p:blipFill>
          <a:blip r:embed="rId4" cstate="print"/>
          <a:srcRect/>
          <a:stretch>
            <a:fillRect/>
          </a:stretch>
        </p:blipFill>
        <p:spPr bwMode="auto">
          <a:xfrm>
            <a:off x="533400" y="1295400"/>
            <a:ext cx="3276600" cy="2457450"/>
          </a:xfrm>
          <a:prstGeom prst="rect">
            <a:avLst/>
          </a:prstGeom>
          <a:noFill/>
        </p:spPr>
      </p:pic>
      <p:sp>
        <p:nvSpPr>
          <p:cNvPr id="8" name="Title 1"/>
          <p:cNvSpPr txBox="1">
            <a:spLocks/>
          </p:cNvSpPr>
          <p:nvPr/>
        </p:nvSpPr>
        <p:spPr>
          <a:xfrm rot="5400000">
            <a:off x="3009901" y="1866902"/>
            <a:ext cx="3124198" cy="1219200"/>
          </a:xfrm>
          <a:prstGeom prst="rect">
            <a:avLst/>
          </a:prstGeom>
          <a:gradFill flip="none"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5400000" scaled="1"/>
            <a:tileRect/>
          </a:gradFill>
        </p:spPr>
        <p:style>
          <a:lnRef idx="1">
            <a:schemeClr val="accent4"/>
          </a:lnRef>
          <a:fillRef idx="2">
            <a:schemeClr val="accent4"/>
          </a:fillRef>
          <a:effectRef idx="1">
            <a:schemeClr val="accent4"/>
          </a:effectRef>
          <a:fontRef idx="minor">
            <a:schemeClr val="dk1"/>
          </a:fontRef>
        </p:style>
        <p:txBody>
          <a:bodyPr vert="vert270"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hr-HR" b="1" dirty="0" smtClean="0"/>
              <a:t>Elementarna nepogoda  2014. godine      na području općine    Gračanica (poplava, klizišta, odroni..)</a:t>
            </a:r>
            <a:endParaRPr kumimoji="0" lang="hr-HR" b="1" i="0" u="none" strike="noStrike" kern="1200" cap="none" spc="0" normalizeH="0" baseline="0" noProof="0" dirty="0">
              <a:ln>
                <a:noFill/>
              </a:ln>
              <a:solidFill>
                <a:schemeClr val="dk1"/>
              </a:solidFill>
              <a:effectLst/>
              <a:uLnTx/>
              <a:uFillTx/>
              <a:latin typeface="+mn-lt"/>
              <a:ea typeface="+mn-ea"/>
              <a:cs typeface="+mn-cs"/>
            </a:endParaRPr>
          </a:p>
        </p:txBody>
      </p:sp>
      <p:pic>
        <p:nvPicPr>
          <p:cNvPr id="9" name="Picture 5" descr="C:\Users\RazijaJ\Pictures\svašta\poplava Sokoluša avgust 2014\S6006681.JPG"/>
          <p:cNvPicPr>
            <a:picLocks noChangeAspect="1" noChangeArrowheads="1"/>
          </p:cNvPicPr>
          <p:nvPr/>
        </p:nvPicPr>
        <p:blipFill>
          <a:blip r:embed="rId5" cstate="print"/>
          <a:srcRect/>
          <a:stretch>
            <a:fillRect/>
          </a:stretch>
        </p:blipFill>
        <p:spPr bwMode="auto">
          <a:xfrm>
            <a:off x="533400" y="4191000"/>
            <a:ext cx="2590800" cy="1837661"/>
          </a:xfrm>
          <a:prstGeom prst="rect">
            <a:avLst/>
          </a:prstGeom>
          <a:noFill/>
        </p:spPr>
      </p:pic>
      <p:pic>
        <p:nvPicPr>
          <p:cNvPr id="2050" name="Picture 2" descr="C:\Users\RazijaJ\Pictures\svašta\rijeka Spreča 2014\S6006647.JPG"/>
          <p:cNvPicPr>
            <a:picLocks noChangeAspect="1" noChangeArrowheads="1"/>
          </p:cNvPicPr>
          <p:nvPr/>
        </p:nvPicPr>
        <p:blipFill>
          <a:blip r:embed="rId6" cstate="print"/>
          <a:srcRect/>
          <a:stretch>
            <a:fillRect/>
          </a:stretch>
        </p:blipFill>
        <p:spPr bwMode="auto">
          <a:xfrm>
            <a:off x="6065520" y="4191000"/>
            <a:ext cx="2730500" cy="1905000"/>
          </a:xfrm>
          <a:prstGeom prst="rect">
            <a:avLst/>
          </a:prstGeom>
          <a:noFill/>
        </p:spPr>
      </p:pic>
      <p:pic>
        <p:nvPicPr>
          <p:cNvPr id="1026" name="Picture 2" descr="C:\Users\RazijaJ\Pictures\svašta\poplava avgust St.Polje\oštećena parcela od Spreče (2).JPG"/>
          <p:cNvPicPr>
            <a:picLocks noChangeAspect="1" noChangeArrowheads="1"/>
          </p:cNvPicPr>
          <p:nvPr/>
        </p:nvPicPr>
        <p:blipFill>
          <a:blip r:embed="rId7" cstate="print"/>
          <a:srcRect/>
          <a:stretch>
            <a:fillRect/>
          </a:stretch>
        </p:blipFill>
        <p:spPr bwMode="auto">
          <a:xfrm>
            <a:off x="3352800" y="4191000"/>
            <a:ext cx="2514600" cy="188595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idx="1"/>
          </p:nvPr>
        </p:nvSpPr>
        <p:spPr>
          <a:xfrm>
            <a:off x="457200" y="1036637"/>
            <a:ext cx="8229600" cy="5287963"/>
          </a:xfrm>
        </p:spPr>
        <p:style>
          <a:lnRef idx="1">
            <a:schemeClr val="accent2"/>
          </a:lnRef>
          <a:fillRef idx="2">
            <a:schemeClr val="accent2"/>
          </a:fillRef>
          <a:effectRef idx="1">
            <a:schemeClr val="accent2"/>
          </a:effectRef>
          <a:fontRef idx="minor">
            <a:schemeClr val="dk1"/>
          </a:fontRef>
        </p:style>
        <p:txBody>
          <a:bodyPr>
            <a:normAutofit/>
          </a:bodyPr>
          <a:lstStyle/>
          <a:p>
            <a:endParaRPr lang="bs-Latn-BA" sz="2000" dirty="0" smtClean="0"/>
          </a:p>
          <a:p>
            <a:r>
              <a:rPr lang="bs-Latn-BA" sz="2000" b="1" dirty="0" smtClean="0"/>
              <a:t>Općinu Gračanica je u 2014.godini zahvatila elementarna nepogoda te su sve snage bile usmjerene na saniranju posljedica nepogode i u 2015.</a:t>
            </a:r>
            <a:r>
              <a:rPr lang="bs-Latn-BA" sz="2000" dirty="0" smtClean="0"/>
              <a:t>god.</a:t>
            </a:r>
          </a:p>
          <a:p>
            <a:r>
              <a:rPr lang="bs-Latn-BA" sz="2000" dirty="0" smtClean="0"/>
              <a:t>tako da pripremljen Program kapitalnih investicija općine Gračanica 2015-2019 nije razmatran na sjednici Općinskog vijeća, </a:t>
            </a:r>
          </a:p>
          <a:p>
            <a:r>
              <a:rPr lang="bs-Latn-BA" sz="2000" dirty="0" smtClean="0"/>
              <a:t>ali se nastavilo sa realizacijom projekata iz Programa kapitalnih investicija  2010-2014, </a:t>
            </a:r>
          </a:p>
          <a:p>
            <a:r>
              <a:rPr lang="bs-Latn-BA" sz="2000" dirty="0" smtClean="0"/>
              <a:t>izvršilo ažuriranje postojećeg pripremljenog Programa,</a:t>
            </a:r>
          </a:p>
          <a:p>
            <a:pPr>
              <a:buNone/>
            </a:pPr>
            <a:endParaRPr lang="bs-Latn-BA" sz="1000" dirty="0" smtClean="0"/>
          </a:p>
          <a:p>
            <a:r>
              <a:rPr lang="bs-Latn-BA" sz="2000" dirty="0" smtClean="0"/>
              <a:t>Kako bi se nastavio kontinuitet realizacije projekata</a:t>
            </a:r>
          </a:p>
          <a:p>
            <a:r>
              <a:rPr lang="bs-Latn-BA" sz="2000" dirty="0" smtClean="0"/>
              <a:t>Urađen </a:t>
            </a:r>
            <a:r>
              <a:rPr lang="bs-Latn-BA" sz="2000" b="1" dirty="0" smtClean="0"/>
              <a:t>Izvještaj o realizaciji projekata u 2015.godini je kao dokument razmatran i usvojen na sjedinici Općinskog vijeća,</a:t>
            </a:r>
          </a:p>
          <a:p>
            <a:pPr>
              <a:buNone/>
            </a:pPr>
            <a:endParaRPr lang="bs-Latn-BA" sz="1000" dirty="0" smtClean="0"/>
          </a:p>
          <a:p>
            <a:r>
              <a:rPr lang="bs-Latn-BA" sz="2000" dirty="0" smtClean="0"/>
              <a:t>A potom se pripremio Program kapitalnih investicija općine Gračanica 2016-2020 koji je bio na razmatranju i usvojen od strane Općinskog vijeća.</a:t>
            </a:r>
          </a:p>
          <a:p>
            <a:pPr>
              <a:buNone/>
            </a:pPr>
            <a:endParaRPr lang="bs-Latn-BA" sz="1400" dirty="0" smtClean="0"/>
          </a:p>
          <a:p>
            <a:endParaRPr lang="hr-HR" sz="1400" dirty="0" smtClean="0"/>
          </a:p>
          <a:p>
            <a:endParaRPr lang="hr-HR" sz="1400" dirty="0"/>
          </a:p>
        </p:txBody>
      </p:sp>
      <p:pic>
        <p:nvPicPr>
          <p:cNvPr id="4" name="Picture 3"/>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9"/>
            <a:ext cx="8229600" cy="1066130"/>
          </a:xfrm>
          <a:ln/>
        </p:spPr>
        <p:style>
          <a:lnRef idx="1">
            <a:schemeClr val="accent3"/>
          </a:lnRef>
          <a:fillRef idx="2">
            <a:schemeClr val="accent3"/>
          </a:fillRef>
          <a:effectRef idx="1">
            <a:schemeClr val="accent3"/>
          </a:effectRef>
          <a:fontRef idx="minor">
            <a:schemeClr val="dk1"/>
          </a:fontRef>
        </p:style>
        <p:txBody>
          <a:bodyPr>
            <a:normAutofit/>
          </a:bodyPr>
          <a:lstStyle/>
          <a:p>
            <a:r>
              <a:rPr lang="hr-HR" sz="2800" dirty="0" smtClean="0">
                <a:latin typeface="Arial" pitchFamily="34" charset="0"/>
                <a:cs typeface="Arial" pitchFamily="34" charset="0"/>
              </a:rPr>
              <a:t>OPĆINA  GRAČANICA </a:t>
            </a:r>
            <a:endParaRPr lang="hr-HR" sz="2800" dirty="0"/>
          </a:p>
        </p:txBody>
      </p:sp>
      <p:pic>
        <p:nvPicPr>
          <p:cNvPr id="14" name="Content Placeholder 13" descr="C:\Users\RazijaJ\Pictures\slike gračanica\Picture1.png"/>
          <p:cNvPicPr>
            <a:picLocks noGrp="1"/>
          </p:cNvPicPr>
          <p:nvPr>
            <p:ph sz="half" idx="1"/>
          </p:nvPr>
        </p:nvPicPr>
        <p:blipFill>
          <a:blip r:embed="rId2" cstate="print"/>
          <a:srcRect/>
          <a:stretch>
            <a:fillRect/>
          </a:stretch>
        </p:blipFill>
        <p:spPr bwMode="auto">
          <a:xfrm>
            <a:off x="457200" y="1618624"/>
            <a:ext cx="4038600" cy="3682585"/>
          </a:xfrm>
          <a:prstGeom prst="rect">
            <a:avLst/>
          </a:prstGeom>
          <a:noFill/>
          <a:ln w="9525">
            <a:solidFill>
              <a:schemeClr val="accent6">
                <a:lumMod val="75000"/>
              </a:schemeClr>
            </a:solidFill>
            <a:miter lim="800000"/>
            <a:headEnd/>
            <a:tailEnd/>
          </a:ln>
        </p:spPr>
      </p:pic>
      <p:sp>
        <p:nvSpPr>
          <p:cNvPr id="11" name="Content Placeholder 10"/>
          <p:cNvSpPr>
            <a:spLocks noGrp="1"/>
          </p:cNvSpPr>
          <p:nvPr>
            <p:ph sz="half" idx="2"/>
          </p:nvPr>
        </p:nvSpPr>
        <p:spPr>
          <a:ln/>
        </p:spPr>
        <p:style>
          <a:lnRef idx="1">
            <a:schemeClr val="accent2"/>
          </a:lnRef>
          <a:fillRef idx="2">
            <a:schemeClr val="accent2"/>
          </a:fillRef>
          <a:effectRef idx="1">
            <a:schemeClr val="accent2"/>
          </a:effectRef>
          <a:fontRef idx="minor">
            <a:schemeClr val="dk1"/>
          </a:fontRef>
        </p:style>
        <p:txBody>
          <a:bodyPr/>
          <a:lstStyle/>
          <a:p>
            <a:pPr>
              <a:buNone/>
            </a:pPr>
            <a:endParaRPr lang="bs-Latn-BA" dirty="0" smtClean="0"/>
          </a:p>
          <a:p>
            <a:pPr>
              <a:buNone/>
            </a:pPr>
            <a:endParaRPr lang="bs-Latn-BA" dirty="0"/>
          </a:p>
          <a:p>
            <a:pPr>
              <a:buNone/>
            </a:pPr>
            <a:endParaRPr lang="bs-Latn-BA" dirty="0" smtClean="0"/>
          </a:p>
          <a:p>
            <a:pPr>
              <a:buNone/>
            </a:pPr>
            <a:endParaRPr lang="bs-Latn-BA" dirty="0" smtClean="0"/>
          </a:p>
          <a:p>
            <a:pPr>
              <a:buNone/>
            </a:pPr>
            <a:r>
              <a:rPr lang="bs-Latn-BA" dirty="0" smtClean="0"/>
              <a:t>PROGRAM </a:t>
            </a:r>
          </a:p>
          <a:p>
            <a:pPr>
              <a:buNone/>
            </a:pPr>
            <a:r>
              <a:rPr lang="bs-Latn-BA" dirty="0" smtClean="0"/>
              <a:t>KAPITALNIH </a:t>
            </a:r>
            <a:r>
              <a:rPr lang="bs-Latn-BA" dirty="0"/>
              <a:t>INVESTICIJA </a:t>
            </a:r>
            <a:endParaRPr lang="hr-HR" dirty="0"/>
          </a:p>
          <a:p>
            <a:pPr>
              <a:buNone/>
            </a:pPr>
            <a:r>
              <a:rPr lang="bs-Latn-BA" dirty="0"/>
              <a:t>OPĆINE GRAČANICA</a:t>
            </a:r>
            <a:endParaRPr lang="hr-HR" dirty="0"/>
          </a:p>
          <a:p>
            <a:pPr>
              <a:buNone/>
            </a:pPr>
            <a:r>
              <a:rPr lang="bs-Latn-BA" dirty="0"/>
              <a:t>2016-2020</a:t>
            </a:r>
            <a:endParaRPr lang="hr-HR" dirty="0"/>
          </a:p>
          <a:p>
            <a:endParaRPr lang="hr-HR" dirty="0"/>
          </a:p>
        </p:txBody>
      </p:sp>
      <p:pic>
        <p:nvPicPr>
          <p:cNvPr id="12" name="Picture 11"/>
          <p:cNvPicPr/>
          <p:nvPr/>
        </p:nvPicPr>
        <p:blipFill>
          <a:blip r:embed="rId3" cstate="print"/>
          <a:srcRect/>
          <a:stretch>
            <a:fillRect/>
          </a:stretch>
        </p:blipFill>
        <p:spPr bwMode="auto">
          <a:xfrm>
            <a:off x="7747250" y="260648"/>
            <a:ext cx="929207" cy="1068288"/>
          </a:xfrm>
          <a:prstGeom prst="rect">
            <a:avLst/>
          </a:prstGeom>
          <a:noFill/>
          <a:ln w="9525">
            <a:noFill/>
            <a:miter lim="800000"/>
            <a:headEnd/>
            <a:tailEnd/>
          </a:ln>
        </p:spPr>
      </p:pic>
      <p:sp>
        <p:nvSpPr>
          <p:cNvPr id="15" name="Rectangle 14"/>
          <p:cNvSpPr/>
          <p:nvPr/>
        </p:nvSpPr>
        <p:spPr>
          <a:xfrm>
            <a:off x="539552" y="5517232"/>
            <a:ext cx="3888432" cy="648072"/>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hr-HR" sz="1200" dirty="0" smtClean="0"/>
              <a:t>Gračanica, mart 2016.god.</a:t>
            </a:r>
            <a:endParaRPr lang="hr-HR" sz="1200" dirty="0"/>
          </a:p>
        </p:txBody>
      </p:sp>
    </p:spTree>
  </p:cSld>
  <p:clrMapOvr>
    <a:masterClrMapping/>
  </p:clrMapOvr>
  <p:transition advTm="7208"/>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sz="half" idx="1"/>
          </p:nvPr>
        </p:nvSpPr>
        <p:spPr>
          <a:xfrm>
            <a:off x="457200" y="990601"/>
            <a:ext cx="2819400" cy="5257799"/>
          </a:xfrm>
        </p:spPr>
        <p:style>
          <a:lnRef idx="1">
            <a:schemeClr val="accent2"/>
          </a:lnRef>
          <a:fillRef idx="2">
            <a:schemeClr val="accent2"/>
          </a:fillRef>
          <a:effectRef idx="1">
            <a:schemeClr val="accent2"/>
          </a:effectRef>
          <a:fontRef idx="minor">
            <a:schemeClr val="dk1"/>
          </a:fontRef>
        </p:style>
        <p:txBody>
          <a:bodyPr>
            <a:normAutofit/>
          </a:bodyPr>
          <a:lstStyle/>
          <a:p>
            <a:pPr lvl="0"/>
            <a:r>
              <a:rPr lang="hr-HR" b="1" dirty="0" smtClean="0">
                <a:latin typeface="Times New Roman" pitchFamily="18" charset="0"/>
                <a:cs typeface="Times New Roman" pitchFamily="18" charset="0"/>
              </a:rPr>
              <a:t>Po istom principu kao PKI 2010-2014 </a:t>
            </a:r>
          </a:p>
          <a:p>
            <a:pPr lvl="0">
              <a:buNone/>
            </a:pPr>
            <a:r>
              <a:rPr lang="hr-HR" b="1" dirty="0" smtClean="0">
                <a:latin typeface="Times New Roman" pitchFamily="18" charset="0"/>
                <a:cs typeface="Times New Roman" pitchFamily="18" charset="0"/>
              </a:rPr>
              <a:t>je urađen i novi Program kapitalnih investicija općine Gračanica 2016-2020</a:t>
            </a:r>
          </a:p>
          <a:p>
            <a:endParaRPr lang="hr-HR" dirty="0"/>
          </a:p>
        </p:txBody>
      </p:sp>
      <p:sp>
        <p:nvSpPr>
          <p:cNvPr id="4" name="Content Placeholder 3"/>
          <p:cNvSpPr>
            <a:spLocks noGrp="1"/>
          </p:cNvSpPr>
          <p:nvPr>
            <p:ph sz="half" idx="2"/>
          </p:nvPr>
        </p:nvSpPr>
        <p:spPr>
          <a:xfrm>
            <a:off x="3505200" y="990601"/>
            <a:ext cx="5181600" cy="5257799"/>
          </a:xfrm>
        </p:spPr>
        <p:style>
          <a:lnRef idx="1">
            <a:schemeClr val="accent3"/>
          </a:lnRef>
          <a:fillRef idx="2">
            <a:schemeClr val="accent3"/>
          </a:fillRef>
          <a:effectRef idx="1">
            <a:schemeClr val="accent3"/>
          </a:effectRef>
          <a:fontRef idx="minor">
            <a:schemeClr val="dk1"/>
          </a:fontRef>
        </p:style>
        <p:txBody>
          <a:bodyPr>
            <a:normAutofit/>
          </a:bodyPr>
          <a:lstStyle/>
          <a:p>
            <a:r>
              <a:rPr lang="hr-HR" b="1" dirty="0" smtClean="0">
                <a:latin typeface="Times New Roman" pitchFamily="18" charset="0"/>
                <a:cs typeface="Times New Roman" pitchFamily="18" charset="0"/>
              </a:rPr>
              <a:t>u sve provedene  aktivnosti na izradi novog Programa kapitalnih investicija su bili uključeni </a:t>
            </a:r>
            <a:r>
              <a:rPr lang="hr-BA" b="1" dirty="0" smtClean="0">
                <a:latin typeface="Times New Roman" pitchFamily="18" charset="0"/>
                <a:cs typeface="Times New Roman" pitchFamily="18" charset="0"/>
              </a:rPr>
              <a:t>građani, udruženja građana, predstavnici mjesnih zajednica, privatni preduzetnici, predstavnici administrativn</a:t>
            </a:r>
            <a:r>
              <a:rPr lang="sr-Cyrl-CS" b="1" dirty="0" smtClean="0">
                <a:latin typeface="Times New Roman" pitchFamily="18" charset="0"/>
                <a:cs typeface="Times New Roman" pitchFamily="18" charset="0"/>
              </a:rPr>
              <a:t>e</a:t>
            </a:r>
            <a:r>
              <a:rPr lang="hr-BA" b="1" dirty="0" smtClean="0">
                <a:latin typeface="Times New Roman" pitchFamily="18" charset="0"/>
                <a:cs typeface="Times New Roman" pitchFamily="18" charset="0"/>
              </a:rPr>
              <a:t> služb</a:t>
            </a:r>
            <a:r>
              <a:rPr lang="sr-Cyrl-CS" b="1" dirty="0" smtClean="0">
                <a:latin typeface="Times New Roman" pitchFamily="18" charset="0"/>
                <a:cs typeface="Times New Roman" pitchFamily="18" charset="0"/>
              </a:rPr>
              <a:t>e</a:t>
            </a:r>
            <a:r>
              <a:rPr lang="hr-BA" b="1" dirty="0" smtClean="0">
                <a:latin typeface="Times New Roman" pitchFamily="18" charset="0"/>
                <a:cs typeface="Times New Roman" pitchFamily="18" charset="0"/>
              </a:rPr>
              <a:t> i </a:t>
            </a:r>
            <a:r>
              <a:rPr lang="sr-Cyrl-CS" b="1" dirty="0" smtClean="0">
                <a:latin typeface="Times New Roman" pitchFamily="18" charset="0"/>
                <a:cs typeface="Times New Roman" pitchFamily="18" charset="0"/>
              </a:rPr>
              <a:t>ostali </a:t>
            </a:r>
            <a:r>
              <a:rPr lang="hr-BA" b="1" dirty="0" smtClean="0">
                <a:latin typeface="Times New Roman" pitchFamily="18" charset="0"/>
                <a:cs typeface="Times New Roman" pitchFamily="18" charset="0"/>
              </a:rPr>
              <a:t>subjekti</a:t>
            </a:r>
            <a:r>
              <a:rPr lang="hr-HR" b="1" dirty="0" smtClean="0">
                <a:latin typeface="Times New Roman" pitchFamily="18" charset="0"/>
                <a:cs typeface="Times New Roman" pitchFamily="18" charset="0"/>
              </a:rPr>
              <a:t>, </a:t>
            </a:r>
            <a:r>
              <a:rPr lang="hr-HR" dirty="0" smtClean="0">
                <a:latin typeface="Times New Roman" pitchFamily="18" charset="0"/>
                <a:cs typeface="Times New Roman" pitchFamily="18" charset="0"/>
              </a:rPr>
              <a:t>a svi usvojeni dokumenti su objavljeni na web stanici općine-sada grada</a:t>
            </a:r>
            <a:endParaRPr lang="hr-HR" dirty="0"/>
          </a:p>
        </p:txBody>
      </p:sp>
      <p:pic>
        <p:nvPicPr>
          <p:cNvPr id="5" name="Picture 4"/>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graphicFrame>
        <p:nvGraphicFramePr>
          <p:cNvPr id="4" name="Content Placeholder 3"/>
          <p:cNvGraphicFramePr>
            <a:graphicFrameLocks noGrp="1"/>
          </p:cNvGraphicFramePr>
          <p:nvPr>
            <p:ph idx="1"/>
          </p:nvPr>
        </p:nvGraphicFramePr>
        <p:xfrm>
          <a:off x="457200" y="2209799"/>
          <a:ext cx="8229601" cy="4165086"/>
        </p:xfrm>
        <a:graphic>
          <a:graphicData uri="http://schemas.openxmlformats.org/drawingml/2006/table">
            <a:tbl>
              <a:tblPr firstRow="1" bandRow="1">
                <a:tableStyleId>{5C22544A-7EE6-4342-B048-85BDC9FD1C3A}</a:tableStyleId>
              </a:tblPr>
              <a:tblGrid>
                <a:gridCol w="609600"/>
                <a:gridCol w="990600"/>
                <a:gridCol w="1926771"/>
                <a:gridCol w="1175658"/>
                <a:gridCol w="1175658"/>
                <a:gridCol w="979712"/>
                <a:gridCol w="1371602"/>
              </a:tblGrid>
              <a:tr h="685801">
                <a:tc>
                  <a:txBody>
                    <a:bodyPr/>
                    <a:lstStyle/>
                    <a:p>
                      <a:pPr marL="71755" marR="71755" algn="l">
                        <a:spcAft>
                          <a:spcPts val="0"/>
                        </a:spcAft>
                      </a:pPr>
                      <a:r>
                        <a:rPr lang="hr-HR" sz="1000" dirty="0">
                          <a:solidFill>
                            <a:srgbClr val="000000"/>
                          </a:solidFill>
                          <a:latin typeface="Times New Roman"/>
                          <a:ea typeface="Times New Roman"/>
                          <a:cs typeface="Times New Roman"/>
                        </a:rPr>
                        <a:t>r.b.</a:t>
                      </a:r>
                      <a:endParaRPr lang="hr-HR" sz="1000" dirty="0">
                        <a:latin typeface="Calibri"/>
                        <a:ea typeface="Calibri"/>
                        <a:cs typeface="Times New Roman"/>
                      </a:endParaRPr>
                    </a:p>
                  </a:txBody>
                  <a:tcPr marL="68580" marR="68580" marT="0" marB="0"/>
                </a:tc>
                <a:tc>
                  <a:txBody>
                    <a:bodyPr/>
                    <a:lstStyle/>
                    <a:p>
                      <a:pPr marL="71755" marR="71755" algn="l">
                        <a:spcAft>
                          <a:spcPts val="0"/>
                        </a:spcAft>
                      </a:pPr>
                      <a:r>
                        <a:rPr lang="hr-HR" sz="1000" dirty="0">
                          <a:solidFill>
                            <a:srgbClr val="000000"/>
                          </a:solidFill>
                          <a:latin typeface="Times New Roman"/>
                          <a:ea typeface="Times New Roman"/>
                          <a:cs typeface="Times New Roman"/>
                        </a:rPr>
                        <a:t>broj grupe</a:t>
                      </a:r>
                      <a:endParaRPr lang="hr-HR" sz="1000" dirty="0">
                        <a:latin typeface="Calibri"/>
                        <a:ea typeface="Calibri"/>
                        <a:cs typeface="Times New Roman"/>
                      </a:endParaRPr>
                    </a:p>
                  </a:txBody>
                  <a:tcPr marL="68580" marR="68580" marT="0" marB="0"/>
                </a:tc>
                <a:tc>
                  <a:txBody>
                    <a:bodyPr/>
                    <a:lstStyle/>
                    <a:p>
                      <a:pPr marL="71755" marR="71755" algn="l">
                        <a:spcAft>
                          <a:spcPts val="0"/>
                        </a:spcAft>
                      </a:pPr>
                      <a:r>
                        <a:rPr lang="hr-HR" sz="1000" dirty="0">
                          <a:solidFill>
                            <a:srgbClr val="000000"/>
                          </a:solidFill>
                          <a:latin typeface="Times New Roman"/>
                          <a:ea typeface="Times New Roman"/>
                          <a:cs typeface="Times New Roman"/>
                        </a:rPr>
                        <a:t>grupa</a:t>
                      </a:r>
                      <a:endParaRPr lang="hr-HR" sz="1000" dirty="0">
                        <a:latin typeface="Calibri"/>
                        <a:ea typeface="Calibri"/>
                        <a:cs typeface="Times New Roman"/>
                      </a:endParaRPr>
                    </a:p>
                  </a:txBody>
                  <a:tcPr marL="68580" marR="68580" marT="0" marB="0"/>
                </a:tc>
                <a:tc>
                  <a:txBody>
                    <a:bodyPr/>
                    <a:lstStyle/>
                    <a:p>
                      <a:pPr marL="71755" marR="71755" algn="l">
                        <a:spcAft>
                          <a:spcPts val="0"/>
                        </a:spcAft>
                      </a:pPr>
                      <a:r>
                        <a:rPr lang="hr-HR" sz="1000" dirty="0">
                          <a:solidFill>
                            <a:srgbClr val="000000"/>
                          </a:solidFill>
                          <a:latin typeface="Times New Roman"/>
                          <a:ea typeface="Times New Roman"/>
                          <a:cs typeface="Times New Roman"/>
                        </a:rPr>
                        <a:t>broj projekata po grupi</a:t>
                      </a:r>
                      <a:endParaRPr lang="hr-HR" sz="1000" dirty="0">
                        <a:latin typeface="Calibri"/>
                        <a:ea typeface="Calibri"/>
                        <a:cs typeface="Times New Roman"/>
                      </a:endParaRPr>
                    </a:p>
                  </a:txBody>
                  <a:tcPr marL="68580" marR="68580" marT="0" marB="0"/>
                </a:tc>
                <a:tc>
                  <a:txBody>
                    <a:bodyPr/>
                    <a:lstStyle/>
                    <a:p>
                      <a:pPr marL="71755" marR="71755" algn="l">
                        <a:spcAft>
                          <a:spcPts val="0"/>
                        </a:spcAft>
                      </a:pPr>
                      <a:r>
                        <a:rPr lang="hr-HR" sz="1000" dirty="0">
                          <a:solidFill>
                            <a:srgbClr val="000000"/>
                          </a:solidFill>
                          <a:latin typeface="Times New Roman"/>
                          <a:ea typeface="Times New Roman"/>
                          <a:cs typeface="Times New Roman"/>
                        </a:rPr>
                        <a:t>procijenjena potrebna </a:t>
                      </a:r>
                      <a:r>
                        <a:rPr lang="hr-HR" sz="1000" dirty="0" smtClean="0">
                          <a:solidFill>
                            <a:srgbClr val="000000"/>
                          </a:solidFill>
                          <a:latin typeface="Times New Roman"/>
                          <a:ea typeface="Times New Roman"/>
                          <a:cs typeface="Times New Roman"/>
                        </a:rPr>
                        <a:t> sredstva </a:t>
                      </a:r>
                      <a:r>
                        <a:rPr lang="hr-HR" sz="1000" dirty="0">
                          <a:solidFill>
                            <a:srgbClr val="000000"/>
                          </a:solidFill>
                          <a:latin typeface="Times New Roman"/>
                          <a:ea typeface="Times New Roman"/>
                          <a:cs typeface="Times New Roman"/>
                        </a:rPr>
                        <a:t>za realizaciju</a:t>
                      </a:r>
                      <a:endParaRPr lang="hr-HR" sz="1000" dirty="0">
                        <a:latin typeface="Calibri"/>
                        <a:ea typeface="Calibri"/>
                        <a:cs typeface="Times New Roman"/>
                      </a:endParaRPr>
                    </a:p>
                  </a:txBody>
                  <a:tcPr marL="68580" marR="68580" marT="0" marB="0"/>
                </a:tc>
                <a:tc>
                  <a:txBody>
                    <a:bodyPr/>
                    <a:lstStyle/>
                    <a:p>
                      <a:pPr marL="71755" marR="71755" algn="l">
                        <a:spcAft>
                          <a:spcPts val="0"/>
                        </a:spcAft>
                      </a:pPr>
                      <a:r>
                        <a:rPr lang="hr-HR" sz="1000">
                          <a:solidFill>
                            <a:srgbClr val="000000"/>
                          </a:solidFill>
                          <a:latin typeface="Times New Roman"/>
                          <a:ea typeface="Times New Roman"/>
                          <a:cs typeface="Times New Roman"/>
                        </a:rPr>
                        <a:t>grupa za prioritetnu realizaciju</a:t>
                      </a:r>
                      <a:endParaRPr lang="hr-HR" sz="1000">
                        <a:latin typeface="Calibri"/>
                        <a:ea typeface="Calibri"/>
                        <a:cs typeface="Times New Roman"/>
                      </a:endParaRPr>
                    </a:p>
                  </a:txBody>
                  <a:tcPr marL="68580" marR="68580" marT="0" marB="0"/>
                </a:tc>
                <a:tc>
                  <a:txBody>
                    <a:bodyPr/>
                    <a:lstStyle/>
                    <a:p>
                      <a:pPr marL="71755" marR="71755" algn="l">
                        <a:spcAft>
                          <a:spcPts val="0"/>
                        </a:spcAft>
                      </a:pPr>
                      <a:r>
                        <a:rPr lang="hr-HR" sz="1000" dirty="0">
                          <a:solidFill>
                            <a:srgbClr val="000000"/>
                          </a:solidFill>
                          <a:latin typeface="Times New Roman"/>
                          <a:ea typeface="Times New Roman"/>
                          <a:cs typeface="Times New Roman"/>
                        </a:rPr>
                        <a:t>napomena</a:t>
                      </a:r>
                      <a:endParaRPr lang="hr-HR" sz="1000" dirty="0">
                        <a:latin typeface="Calibri"/>
                        <a:ea typeface="Calibri"/>
                        <a:cs typeface="Times New Roman"/>
                      </a:endParaRPr>
                    </a:p>
                  </a:txBody>
                  <a:tcPr marL="68580" marR="68580" marT="0" marB="0"/>
                </a:tc>
              </a:tr>
              <a:tr h="232250">
                <a:tc>
                  <a:txBody>
                    <a:bodyPr/>
                    <a:lstStyle/>
                    <a:p>
                      <a:pPr marL="71755" marR="71755" algn="ctr">
                        <a:spcAft>
                          <a:spcPts val="0"/>
                        </a:spcAft>
                      </a:pPr>
                      <a:r>
                        <a:rPr lang="hr-HR" sz="1200" dirty="0">
                          <a:solidFill>
                            <a:srgbClr val="000000"/>
                          </a:solidFill>
                          <a:latin typeface="Times New Roman"/>
                          <a:ea typeface="Times New Roman"/>
                          <a:cs typeface="Times New Roman"/>
                        </a:rPr>
                        <a:t>1</a:t>
                      </a:r>
                      <a:endParaRPr lang="hr-HR" sz="1100" dirty="0">
                        <a:latin typeface="Calibri"/>
                        <a:ea typeface="Calibri"/>
                        <a:cs typeface="Times New Roman"/>
                      </a:endParaRPr>
                    </a:p>
                  </a:txBody>
                  <a:tcPr marL="68580" marR="68580" marT="0" marB="0">
                    <a:solidFill>
                      <a:schemeClr val="tx2">
                        <a:lumMod val="40000"/>
                        <a:lumOff val="60000"/>
                      </a:schemeClr>
                    </a:soli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2</a:t>
                      </a:r>
                      <a:endParaRPr lang="hr-HR" sz="1100" dirty="0">
                        <a:latin typeface="Calibri"/>
                        <a:ea typeface="Calibri"/>
                        <a:cs typeface="Times New Roman"/>
                      </a:endParaRPr>
                    </a:p>
                  </a:txBody>
                  <a:tcPr marL="68580" marR="68580" marT="0" marB="0">
                    <a:solidFill>
                      <a:schemeClr val="tx2">
                        <a:lumMod val="40000"/>
                        <a:lumOff val="60000"/>
                      </a:schemeClr>
                    </a:soli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3</a:t>
                      </a:r>
                      <a:endParaRPr lang="hr-HR" sz="1100" dirty="0">
                        <a:latin typeface="Calibri"/>
                        <a:ea typeface="Calibri"/>
                        <a:cs typeface="Times New Roman"/>
                      </a:endParaRPr>
                    </a:p>
                  </a:txBody>
                  <a:tcPr marL="68580" marR="68580" marT="0" marB="0">
                    <a:solidFill>
                      <a:schemeClr val="tx2">
                        <a:lumMod val="40000"/>
                        <a:lumOff val="60000"/>
                      </a:schemeClr>
                    </a:soli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4</a:t>
                      </a:r>
                      <a:endParaRPr lang="hr-HR" sz="1100" dirty="0">
                        <a:latin typeface="Calibri"/>
                        <a:ea typeface="Calibri"/>
                        <a:cs typeface="Times New Roman"/>
                      </a:endParaRPr>
                    </a:p>
                  </a:txBody>
                  <a:tcPr marL="68580" marR="68580" marT="0" marB="0">
                    <a:solidFill>
                      <a:schemeClr val="tx2">
                        <a:lumMod val="40000"/>
                        <a:lumOff val="60000"/>
                      </a:schemeClr>
                    </a:soli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5</a:t>
                      </a:r>
                      <a:endParaRPr lang="hr-HR" sz="1100" dirty="0">
                        <a:latin typeface="Calibri"/>
                        <a:ea typeface="Calibri"/>
                        <a:cs typeface="Times New Roman"/>
                      </a:endParaRPr>
                    </a:p>
                  </a:txBody>
                  <a:tcPr marL="68580" marR="68580" marT="0" marB="0">
                    <a:solidFill>
                      <a:schemeClr val="tx2">
                        <a:lumMod val="40000"/>
                        <a:lumOff val="60000"/>
                      </a:schemeClr>
                    </a:soli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6</a:t>
                      </a:r>
                      <a:endParaRPr lang="hr-HR" sz="1100" dirty="0">
                        <a:latin typeface="Calibri"/>
                        <a:ea typeface="Calibri"/>
                        <a:cs typeface="Times New Roman"/>
                      </a:endParaRPr>
                    </a:p>
                  </a:txBody>
                  <a:tcPr marL="68580" marR="68580" marT="0" marB="0">
                    <a:solidFill>
                      <a:schemeClr val="tx2">
                        <a:lumMod val="40000"/>
                        <a:lumOff val="60000"/>
                      </a:schemeClr>
                    </a:soli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7</a:t>
                      </a:r>
                      <a:endParaRPr lang="hr-HR" sz="1100" dirty="0">
                        <a:latin typeface="Calibri"/>
                        <a:ea typeface="Calibri"/>
                        <a:cs typeface="Times New Roman"/>
                      </a:endParaRPr>
                    </a:p>
                  </a:txBody>
                  <a:tcPr marL="68580" marR="68580" marT="0" marB="0">
                    <a:solidFill>
                      <a:schemeClr val="tx2">
                        <a:lumMod val="40000"/>
                        <a:lumOff val="60000"/>
                      </a:schemeClr>
                    </a:solidFill>
                  </a:tcPr>
                </a:tc>
              </a:tr>
              <a:tr h="417568">
                <a:tc>
                  <a:txBody>
                    <a:bodyPr/>
                    <a:lstStyle/>
                    <a:p>
                      <a:pPr marL="71755" marR="71755" algn="ctr">
                        <a:spcAft>
                          <a:spcPts val="0"/>
                        </a:spcAft>
                      </a:pPr>
                      <a:r>
                        <a:rPr lang="hr-HR" sz="1200" dirty="0">
                          <a:solidFill>
                            <a:srgbClr val="000000"/>
                          </a:solidFill>
                          <a:latin typeface="Times New Roman"/>
                          <a:ea typeface="Times New Roman"/>
                          <a:cs typeface="Times New Roman"/>
                        </a:rPr>
                        <a:t>1</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I</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dirty="0">
                          <a:solidFill>
                            <a:srgbClr val="000000"/>
                          </a:solidFill>
                          <a:latin typeface="Times New Roman"/>
                          <a:ea typeface="Times New Roman"/>
                          <a:cs typeface="Times New Roman"/>
                        </a:rPr>
                        <a:t>sport, kultura, potrebe manjina</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86</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a:solidFill>
                            <a:srgbClr val="000000"/>
                          </a:solidFill>
                          <a:latin typeface="Times New Roman"/>
                          <a:ea typeface="Times New Roman"/>
                          <a:cs typeface="Times New Roman"/>
                        </a:rPr>
                        <a:t>8.880.386</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a:solidFill>
                            <a:srgbClr val="000000"/>
                          </a:solidFill>
                          <a:latin typeface="Times New Roman"/>
                          <a:ea typeface="Times New Roman"/>
                          <a:cs typeface="Times New Roman"/>
                        </a:rPr>
                        <a:t>V</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endParaRPr lang="hr-HR" sz="12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65458">
                <a:tc>
                  <a:txBody>
                    <a:bodyPr/>
                    <a:lstStyle/>
                    <a:p>
                      <a:pPr marL="71755" marR="71755" algn="ctr">
                        <a:spcAft>
                          <a:spcPts val="0"/>
                        </a:spcAft>
                      </a:pPr>
                      <a:r>
                        <a:rPr lang="hr-HR" sz="1200">
                          <a:solidFill>
                            <a:srgbClr val="000000"/>
                          </a:solidFill>
                          <a:latin typeface="Times New Roman"/>
                          <a:ea typeface="Times New Roman"/>
                          <a:cs typeface="Times New Roman"/>
                        </a:rPr>
                        <a:t>2</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II</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dirty="0">
                          <a:solidFill>
                            <a:srgbClr val="000000"/>
                          </a:solidFill>
                          <a:latin typeface="Times New Roman"/>
                          <a:ea typeface="Times New Roman"/>
                          <a:cs typeface="Times New Roman"/>
                        </a:rPr>
                        <a:t>toplifikacija, deminiranje</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33</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dirty="0">
                          <a:solidFill>
                            <a:srgbClr val="000000"/>
                          </a:solidFill>
                          <a:latin typeface="Times New Roman"/>
                          <a:ea typeface="Times New Roman"/>
                          <a:cs typeface="Times New Roman"/>
                        </a:rPr>
                        <a:t>14.598.947</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a:solidFill>
                            <a:srgbClr val="000000"/>
                          </a:solidFill>
                          <a:latin typeface="Times New Roman"/>
                          <a:ea typeface="Times New Roman"/>
                          <a:cs typeface="Times New Roman"/>
                        </a:rPr>
                        <a:t>IV</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000">
                          <a:solidFill>
                            <a:srgbClr val="000000"/>
                          </a:solidFill>
                          <a:latin typeface="Times New Roman"/>
                          <a:ea typeface="Times New Roman"/>
                          <a:cs typeface="Times New Roman"/>
                        </a:rPr>
                        <a:t>toplifikacija, </a:t>
                      </a:r>
                      <a:endParaRPr lang="hr-HR" sz="1100">
                        <a:latin typeface="Calibri"/>
                        <a:ea typeface="Calibri"/>
                        <a:cs typeface="Times New Roman"/>
                      </a:endParaRPr>
                    </a:p>
                    <a:p>
                      <a:pPr marL="71755" marR="71755" algn="l">
                        <a:spcAft>
                          <a:spcPts val="0"/>
                        </a:spcAft>
                      </a:pPr>
                      <a:r>
                        <a:rPr lang="hr-HR" sz="1000">
                          <a:solidFill>
                            <a:srgbClr val="000000"/>
                          </a:solidFill>
                          <a:latin typeface="Times New Roman"/>
                          <a:ea typeface="Times New Roman"/>
                          <a:cs typeface="Times New Roman"/>
                        </a:rPr>
                        <a:t>23 projekta-kandidat demin iranja</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302110">
                <a:tc>
                  <a:txBody>
                    <a:bodyPr/>
                    <a:lstStyle/>
                    <a:p>
                      <a:pPr marL="71755" marR="71755" algn="ctr">
                        <a:spcAft>
                          <a:spcPts val="0"/>
                        </a:spcAft>
                      </a:pPr>
                      <a:r>
                        <a:rPr lang="hr-HR" sz="1200">
                          <a:solidFill>
                            <a:srgbClr val="000000"/>
                          </a:solidFill>
                          <a:latin typeface="Times New Roman"/>
                          <a:ea typeface="Times New Roman"/>
                          <a:cs typeface="Times New Roman"/>
                        </a:rPr>
                        <a:t>3</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III</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dirty="0">
                          <a:solidFill>
                            <a:srgbClr val="000000"/>
                          </a:solidFill>
                          <a:latin typeface="Times New Roman"/>
                          <a:ea typeface="Times New Roman"/>
                          <a:cs typeface="Times New Roman"/>
                        </a:rPr>
                        <a:t>vodovod, kanalizacija</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77</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a:solidFill>
                            <a:srgbClr val="000000"/>
                          </a:solidFill>
                          <a:latin typeface="Times New Roman"/>
                          <a:ea typeface="Calibri"/>
                          <a:cs typeface="Times New Roman"/>
                        </a:rPr>
                        <a:t>29.816.118</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a:solidFill>
                            <a:srgbClr val="000000"/>
                          </a:solidFill>
                          <a:latin typeface="Times New Roman"/>
                          <a:ea typeface="Times New Roman"/>
                          <a:cs typeface="Times New Roman"/>
                        </a:rPr>
                        <a:t>I</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000">
                          <a:solidFill>
                            <a:srgbClr val="000000"/>
                          </a:solidFill>
                          <a:latin typeface="Times New Roman"/>
                          <a:ea typeface="Calibri"/>
                          <a:cs typeface="Times New Roman"/>
                        </a:rPr>
                        <a:t>WAT SAN FBiH</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16888">
                <a:tc>
                  <a:txBody>
                    <a:bodyPr/>
                    <a:lstStyle/>
                    <a:p>
                      <a:pPr marL="71755" marR="71755" algn="ctr">
                        <a:spcAft>
                          <a:spcPts val="0"/>
                        </a:spcAft>
                      </a:pPr>
                      <a:r>
                        <a:rPr lang="hr-HR" sz="1200">
                          <a:solidFill>
                            <a:srgbClr val="000000"/>
                          </a:solidFill>
                          <a:latin typeface="Times New Roman"/>
                          <a:ea typeface="Times New Roman"/>
                          <a:cs typeface="Times New Roman"/>
                        </a:rPr>
                        <a:t>4</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IV</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dirty="0">
                          <a:solidFill>
                            <a:srgbClr val="000000"/>
                          </a:solidFill>
                          <a:latin typeface="Times New Roman"/>
                          <a:ea typeface="Times New Roman"/>
                          <a:cs typeface="Times New Roman"/>
                        </a:rPr>
                        <a:t>putevi, ulice, mostovi, javna rasvjeta, dom kulture, ostali objekti</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214</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a:solidFill>
                            <a:srgbClr val="000000"/>
                          </a:solidFill>
                          <a:latin typeface="Times New Roman"/>
                          <a:ea typeface="Times New Roman"/>
                          <a:cs typeface="Times New Roman"/>
                        </a:rPr>
                        <a:t>21.119.223</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a:solidFill>
                            <a:srgbClr val="000000"/>
                          </a:solidFill>
                          <a:latin typeface="Times New Roman"/>
                          <a:ea typeface="Times New Roman"/>
                          <a:cs typeface="Times New Roman"/>
                        </a:rPr>
                        <a:t>II</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endParaRPr lang="hr-HR" sz="120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446957">
                <a:tc>
                  <a:txBody>
                    <a:bodyPr/>
                    <a:lstStyle/>
                    <a:p>
                      <a:pPr marL="71755" marR="71755" algn="ctr">
                        <a:spcAft>
                          <a:spcPts val="0"/>
                        </a:spcAft>
                      </a:pPr>
                      <a:r>
                        <a:rPr lang="hr-HR" sz="1200">
                          <a:solidFill>
                            <a:srgbClr val="000000"/>
                          </a:solidFill>
                          <a:latin typeface="Times New Roman"/>
                          <a:ea typeface="Times New Roman"/>
                          <a:cs typeface="Times New Roman"/>
                        </a:rPr>
                        <a:t>5</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V</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a:solidFill>
                            <a:srgbClr val="000000"/>
                          </a:solidFill>
                          <a:latin typeface="Times New Roman"/>
                          <a:ea typeface="Times New Roman"/>
                          <a:cs typeface="Times New Roman"/>
                        </a:rPr>
                        <a:t>oprema, dokumentacija</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dirty="0">
                          <a:solidFill>
                            <a:srgbClr val="000000"/>
                          </a:solidFill>
                          <a:latin typeface="Times New Roman"/>
                          <a:ea typeface="Times New Roman"/>
                          <a:cs typeface="Times New Roman"/>
                        </a:rPr>
                        <a:t>69</a:t>
                      </a: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dirty="0">
                          <a:solidFill>
                            <a:srgbClr val="000000"/>
                          </a:solidFill>
                          <a:latin typeface="Times New Roman"/>
                          <a:ea typeface="Times New Roman"/>
                          <a:cs typeface="Times New Roman"/>
                        </a:rPr>
                        <a:t>4.314.121</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a:solidFill>
                            <a:srgbClr val="000000"/>
                          </a:solidFill>
                          <a:latin typeface="Times New Roman"/>
                          <a:ea typeface="Times New Roman"/>
                          <a:cs typeface="Times New Roman"/>
                        </a:rPr>
                        <a:t>VI</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endParaRPr lang="hr-HR" sz="120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95944">
                <a:tc rowSpan="2">
                  <a:txBody>
                    <a:bodyPr/>
                    <a:lstStyle/>
                    <a:p>
                      <a:pPr marL="71755" marR="71755" algn="ctr">
                        <a:spcAft>
                          <a:spcPts val="0"/>
                        </a:spcAft>
                      </a:pPr>
                      <a:r>
                        <a:rPr lang="hr-HR" sz="1200">
                          <a:solidFill>
                            <a:srgbClr val="000000"/>
                          </a:solidFill>
                          <a:latin typeface="Times New Roman"/>
                          <a:ea typeface="Times New Roman"/>
                          <a:cs typeface="Times New Roman"/>
                        </a:rPr>
                        <a:t>6</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VI</a:t>
                      </a:r>
                      <a:endParaRPr lang="hr-HR" sz="11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a:solidFill>
                            <a:srgbClr val="000000"/>
                          </a:solidFill>
                          <a:latin typeface="Times New Roman"/>
                          <a:ea typeface="Times New Roman"/>
                          <a:cs typeface="Times New Roman"/>
                        </a:rPr>
                        <a:t>klizišta, izletišta, deponije, regulacija</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a:solidFill>
                            <a:srgbClr val="000000"/>
                          </a:solidFill>
                          <a:latin typeface="Times New Roman"/>
                          <a:ea typeface="Times New Roman"/>
                          <a:cs typeface="Times New Roman"/>
                        </a:rPr>
                        <a:t>46</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dirty="0">
                          <a:solidFill>
                            <a:srgbClr val="000000"/>
                          </a:solidFill>
                          <a:latin typeface="Times New Roman"/>
                          <a:ea typeface="Times New Roman"/>
                          <a:cs typeface="Times New Roman"/>
                        </a:rPr>
                        <a:t>14.982.561</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dirty="0">
                          <a:solidFill>
                            <a:srgbClr val="000000"/>
                          </a:solidFill>
                          <a:latin typeface="Times New Roman"/>
                          <a:ea typeface="Times New Roman"/>
                          <a:cs typeface="Times New Roman"/>
                        </a:rPr>
                        <a:t>III</a:t>
                      </a:r>
                      <a:endParaRPr lang="hr-HR" sz="11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a:solidFill>
                            <a:srgbClr val="000000"/>
                          </a:solidFill>
                          <a:latin typeface="Times New Roman"/>
                          <a:ea typeface="Times New Roman"/>
                          <a:cs typeface="Times New Roman"/>
                        </a:rPr>
                        <a:t>regulacija dijela rijeke Spreče</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302110">
                <a:tc vMerge="1">
                  <a:txBody>
                    <a:bodyPr/>
                    <a:lstStyle/>
                    <a:p>
                      <a:endParaRPr lang="hr-HR"/>
                    </a:p>
                  </a:txBody>
                  <a:tcPr/>
                </a:tc>
                <a:tc>
                  <a:txBody>
                    <a:bodyPr/>
                    <a:lstStyle/>
                    <a:p>
                      <a:pPr algn="ctr"/>
                      <a:endParaRPr lang="hr-HR" sz="11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r>
                        <a:rPr lang="hr-HR" sz="1200" b="1">
                          <a:solidFill>
                            <a:srgbClr val="000000"/>
                          </a:solidFill>
                          <a:latin typeface="Times New Roman"/>
                          <a:ea typeface="Times New Roman"/>
                          <a:cs typeface="Times New Roman"/>
                        </a:rPr>
                        <a:t>ukupno</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r>
                        <a:rPr lang="hr-HR" sz="1200" b="1">
                          <a:solidFill>
                            <a:srgbClr val="000000"/>
                          </a:solidFill>
                          <a:latin typeface="Times New Roman"/>
                          <a:ea typeface="Times New Roman"/>
                          <a:cs typeface="Times New Roman"/>
                        </a:rPr>
                        <a:t>525</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r">
                        <a:spcAft>
                          <a:spcPts val="0"/>
                        </a:spcAft>
                      </a:pPr>
                      <a:r>
                        <a:rPr lang="hr-HR" sz="1200" b="1">
                          <a:solidFill>
                            <a:srgbClr val="000000"/>
                          </a:solidFill>
                          <a:latin typeface="Times New Roman"/>
                          <a:ea typeface="Times New Roman"/>
                          <a:cs typeface="Times New Roman"/>
                        </a:rPr>
                        <a:t>93.711.356</a:t>
                      </a:r>
                      <a:endParaRPr lang="hr-HR" sz="11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ctr">
                        <a:spcAft>
                          <a:spcPts val="0"/>
                        </a:spcAft>
                      </a:pPr>
                      <a:endParaRPr lang="hr-HR" sz="11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marL="71755" marR="71755" algn="l">
                        <a:spcAft>
                          <a:spcPts val="0"/>
                        </a:spcAft>
                      </a:pPr>
                      <a:endParaRPr lang="hr-HR" sz="12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bl>
          </a:graphicData>
        </a:graphic>
      </p:graphicFrame>
      <p:sp>
        <p:nvSpPr>
          <p:cNvPr id="5" name="Rectangle 4"/>
          <p:cNvSpPr/>
          <p:nvPr/>
        </p:nvSpPr>
        <p:spPr>
          <a:xfrm>
            <a:off x="457200" y="914400"/>
            <a:ext cx="8229600" cy="124649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fontAlgn="b"/>
            <a:r>
              <a:rPr lang="bs-Latn-BA" b="1" dirty="0" smtClean="0">
                <a:latin typeface="Times New Roman" pitchFamily="18" charset="0"/>
                <a:cs typeface="Times New Roman" pitchFamily="18" charset="0"/>
              </a:rPr>
              <a:t>PKI 2016-2020</a:t>
            </a:r>
          </a:p>
          <a:p>
            <a:pPr fontAlgn="b"/>
            <a:endParaRPr lang="bs-Latn-BA" sz="900" b="1" dirty="0" smtClean="0">
              <a:latin typeface="Times New Roman" pitchFamily="18" charset="0"/>
              <a:cs typeface="Times New Roman" pitchFamily="18" charset="0"/>
            </a:endParaRPr>
          </a:p>
          <a:p>
            <a:pPr fontAlgn="b"/>
            <a:r>
              <a:rPr lang="bs-Latn-BA" sz="1200" dirty="0" smtClean="0">
                <a:latin typeface="Times New Roman" pitchFamily="18" charset="0"/>
                <a:cs typeface="Times New Roman" pitchFamily="18" charset="0"/>
              </a:rPr>
              <a:t>Pristiglo ukupno 538 prijedloga za investiranje, od toga :</a:t>
            </a:r>
          </a:p>
          <a:p>
            <a:pPr fontAlgn="b"/>
            <a:r>
              <a:rPr lang="bs-Latn-BA" sz="1200" dirty="0" smtClean="0">
                <a:latin typeface="Times New Roman" pitchFamily="18" charset="0"/>
                <a:cs typeface="Times New Roman" pitchFamily="18" charset="0"/>
              </a:rPr>
              <a:t>-12 prijedloga se smatraju kao dupli jer se odnose na već predložene projekte, </a:t>
            </a:r>
          </a:p>
          <a:p>
            <a:pPr fontAlgn="b"/>
            <a:r>
              <a:rPr lang="bs-Latn-BA" sz="1200" dirty="0" smtClean="0">
                <a:latin typeface="Times New Roman" pitchFamily="18" charset="0"/>
                <a:cs typeface="Times New Roman" pitchFamily="18" charset="0"/>
              </a:rPr>
              <a:t>-1 prijedlog ispod usvojenog iznosa, tako da je </a:t>
            </a:r>
            <a:endParaRPr lang="hr-HR" sz="1200" dirty="0" smtClean="0">
              <a:latin typeface="Times New Roman" pitchFamily="18" charset="0"/>
              <a:cs typeface="Times New Roman" pitchFamily="18" charset="0"/>
            </a:endParaRPr>
          </a:p>
          <a:p>
            <a:pPr fontAlgn="b"/>
            <a:r>
              <a:rPr lang="bs-Latn-BA" sz="1200" dirty="0" smtClean="0">
                <a:latin typeface="Times New Roman" pitchFamily="18" charset="0"/>
                <a:cs typeface="Times New Roman" pitchFamily="18" charset="0"/>
              </a:rPr>
              <a:t>-u razmatranje uzeto i </a:t>
            </a:r>
            <a:r>
              <a:rPr lang="bs-Latn-BA" sz="1200" b="1" dirty="0" smtClean="0">
                <a:latin typeface="Times New Roman" pitchFamily="18" charset="0"/>
                <a:cs typeface="Times New Roman" pitchFamily="18" charset="0"/>
              </a:rPr>
              <a:t>uvršteno u Program 525 prijedloga za investiranje po grupama, po izvorima finansiranja</a:t>
            </a:r>
            <a:endParaRPr lang="hr-HR" sz="1200" b="1" dirty="0" smtClean="0">
              <a:latin typeface="Times New Roman" pitchFamily="18" charset="0"/>
              <a:cs typeface="Times New Roman" pitchFamily="18" charset="0"/>
            </a:endParaRPr>
          </a:p>
        </p:txBody>
      </p:sp>
      <p:pic>
        <p:nvPicPr>
          <p:cNvPr id="6" name="Picture 5"/>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graphicFrame>
        <p:nvGraphicFramePr>
          <p:cNvPr id="4" name="Content Placeholder 3"/>
          <p:cNvGraphicFramePr>
            <a:graphicFrameLocks noGrp="1"/>
          </p:cNvGraphicFramePr>
          <p:nvPr>
            <p:ph idx="1"/>
          </p:nvPr>
        </p:nvGraphicFramePr>
        <p:xfrm>
          <a:off x="457201" y="761999"/>
          <a:ext cx="8229595" cy="5455921"/>
        </p:xfrm>
        <a:graphic>
          <a:graphicData uri="http://schemas.openxmlformats.org/drawingml/2006/table">
            <a:tbl>
              <a:tblPr firstRow="1" bandRow="1">
                <a:tableStyleId>{5C22544A-7EE6-4342-B048-85BDC9FD1C3A}</a:tableStyleId>
              </a:tblPr>
              <a:tblGrid>
                <a:gridCol w="381000"/>
                <a:gridCol w="609600"/>
                <a:gridCol w="990600"/>
                <a:gridCol w="838199"/>
                <a:gridCol w="762000"/>
                <a:gridCol w="685800"/>
                <a:gridCol w="762000"/>
                <a:gridCol w="914400"/>
                <a:gridCol w="838200"/>
                <a:gridCol w="685800"/>
                <a:gridCol w="761996"/>
              </a:tblGrid>
              <a:tr h="609601">
                <a:tc>
                  <a:txBody>
                    <a:bodyPr/>
                    <a:lstStyle/>
                    <a:p>
                      <a:pPr marL="9525" marR="71755" indent="-19050" algn="l">
                        <a:spcAft>
                          <a:spcPts val="0"/>
                        </a:spcAft>
                      </a:pPr>
                      <a:r>
                        <a:rPr lang="hr-HR" sz="800" dirty="0">
                          <a:solidFill>
                            <a:srgbClr val="000000"/>
                          </a:solidFill>
                          <a:latin typeface="Times New Roman"/>
                          <a:ea typeface="Times New Roman"/>
                          <a:cs typeface="Times New Roman"/>
                        </a:rPr>
                        <a:t>r.b.</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broj grupe</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endParaRPr lang="hr-HR" sz="800" dirty="0" smtClean="0">
                        <a:solidFill>
                          <a:srgbClr val="000000"/>
                        </a:solidFill>
                        <a:latin typeface="Times New Roman"/>
                        <a:ea typeface="Times New Roman"/>
                        <a:cs typeface="Times New Roman"/>
                      </a:endParaRPr>
                    </a:p>
                    <a:p>
                      <a:pPr marL="71755" marR="71755" algn="l">
                        <a:spcAft>
                          <a:spcPts val="0"/>
                        </a:spcAft>
                      </a:pPr>
                      <a:r>
                        <a:rPr lang="hr-HR" sz="800" dirty="0" smtClean="0">
                          <a:solidFill>
                            <a:srgbClr val="000000"/>
                          </a:solidFill>
                          <a:latin typeface="Times New Roman"/>
                          <a:ea typeface="Times New Roman"/>
                          <a:cs typeface="Times New Roman"/>
                        </a:rPr>
                        <a:t>PKI 2016-2020</a:t>
                      </a:r>
                    </a:p>
                    <a:p>
                      <a:pPr marL="71755" marR="71755" algn="l">
                        <a:spcAft>
                          <a:spcPts val="0"/>
                        </a:spcAft>
                      </a:pPr>
                      <a:r>
                        <a:rPr lang="hr-HR" sz="800" dirty="0" smtClean="0">
                          <a:solidFill>
                            <a:srgbClr val="000000"/>
                          </a:solidFill>
                          <a:latin typeface="Times New Roman"/>
                          <a:ea typeface="Times New Roman"/>
                          <a:cs typeface="Times New Roman"/>
                        </a:rPr>
                        <a:t>grupa</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broj projekata po grupi</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broj projekata po grupi</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ukupan bodovi po grupi</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sredstva</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potrebna sredstva </a:t>
                      </a:r>
                      <a:endParaRPr lang="hr-HR" sz="800" dirty="0">
                        <a:latin typeface="Calibri"/>
                        <a:ea typeface="Calibri"/>
                        <a:cs typeface="Times New Roman"/>
                      </a:endParaRPr>
                    </a:p>
                    <a:p>
                      <a:pPr marL="71755" marR="71755" algn="l">
                        <a:spcAft>
                          <a:spcPts val="0"/>
                        </a:spcAft>
                      </a:pPr>
                      <a:r>
                        <a:rPr lang="hr-HR" sz="800" dirty="0">
                          <a:solidFill>
                            <a:srgbClr val="000000"/>
                          </a:solidFill>
                          <a:latin typeface="Times New Roman"/>
                          <a:ea typeface="Times New Roman"/>
                          <a:cs typeface="Times New Roman"/>
                        </a:rPr>
                        <a:t>u KM</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ukupno potrebna sredstva </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l">
                        <a:spcAft>
                          <a:spcPts val="0"/>
                        </a:spcAft>
                      </a:pPr>
                      <a:r>
                        <a:rPr lang="hr-HR" sz="800" dirty="0">
                          <a:solidFill>
                            <a:srgbClr val="000000"/>
                          </a:solidFill>
                          <a:latin typeface="Times New Roman"/>
                          <a:ea typeface="Times New Roman"/>
                          <a:cs typeface="Times New Roman"/>
                        </a:rPr>
                        <a:t>grupa za </a:t>
                      </a:r>
                      <a:r>
                        <a:rPr lang="hr-HR" sz="800" dirty="0" smtClean="0">
                          <a:solidFill>
                            <a:srgbClr val="000000"/>
                          </a:solidFill>
                          <a:latin typeface="Times New Roman"/>
                          <a:ea typeface="Times New Roman"/>
                          <a:cs typeface="Times New Roman"/>
                        </a:rPr>
                        <a:t>prio ritetnu </a:t>
                      </a:r>
                      <a:r>
                        <a:rPr lang="hr-HR" sz="800" dirty="0">
                          <a:solidFill>
                            <a:srgbClr val="000000"/>
                          </a:solidFill>
                          <a:latin typeface="Times New Roman"/>
                          <a:ea typeface="Times New Roman"/>
                          <a:cs typeface="Times New Roman"/>
                        </a:rPr>
                        <a:t>realizaciju</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800" dirty="0">
                          <a:solidFill>
                            <a:srgbClr val="000000"/>
                          </a:solidFill>
                          <a:latin typeface="Times New Roman"/>
                          <a:ea typeface="Times New Roman"/>
                          <a:cs typeface="Times New Roman"/>
                        </a:rPr>
                        <a:t>napomena</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207558">
                <a:tc>
                  <a:txBody>
                    <a:bodyPr/>
                    <a:lstStyle/>
                    <a:p>
                      <a:pPr marL="71755" marR="71755" algn="ctr">
                        <a:spcAft>
                          <a:spcPts val="0"/>
                        </a:spcAft>
                      </a:pPr>
                      <a:r>
                        <a:rPr lang="hr-HR" sz="900" dirty="0">
                          <a:solidFill>
                            <a:srgbClr val="000000"/>
                          </a:solidFill>
                          <a:latin typeface="Times New Roman"/>
                          <a:ea typeface="Times New Roman"/>
                          <a:cs typeface="Times New Roman"/>
                        </a:rPr>
                        <a:t>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2</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3</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4</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5</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smtClean="0">
                          <a:solidFill>
                            <a:srgbClr val="000000"/>
                          </a:solidFill>
                          <a:latin typeface="Times New Roman"/>
                          <a:ea typeface="Times New Roman"/>
                          <a:cs typeface="Times New Roman"/>
                        </a:rPr>
                        <a:t>6</a:t>
                      </a:r>
                      <a:endParaRPr lang="hr-HR" sz="900" dirty="0">
                        <a:solidFill>
                          <a:srgbClr val="000000"/>
                        </a:solidFill>
                        <a:latin typeface="Times New Roman"/>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7</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smtClean="0">
                          <a:solidFill>
                            <a:srgbClr val="000000"/>
                          </a:solidFill>
                          <a:latin typeface="Times New Roman"/>
                          <a:ea typeface="Times New Roman"/>
                          <a:cs typeface="Times New Roman"/>
                        </a:rPr>
                        <a:t>8</a:t>
                      </a:r>
                      <a:endParaRPr lang="hr-HR" sz="900" dirty="0">
                        <a:solidFill>
                          <a:srgbClr val="000000"/>
                        </a:solidFill>
                        <a:latin typeface="Times New Roman"/>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smtClean="0">
                          <a:latin typeface="Calibri"/>
                          <a:ea typeface="Calibri"/>
                          <a:cs typeface="Times New Roman"/>
                        </a:rPr>
                        <a:t>9</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smtClean="0">
                          <a:latin typeface="Calibri"/>
                          <a:ea typeface="Calibri"/>
                          <a:cs typeface="Times New Roman"/>
                        </a:rPr>
                        <a:t>10</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274320">
                <a:tc rowSpan="2">
                  <a:txBody>
                    <a:bodyPr/>
                    <a:lstStyle/>
                    <a:p>
                      <a:pPr marL="71755" marR="71755" algn="ctr">
                        <a:spcAft>
                          <a:spcPts val="0"/>
                        </a:spcAft>
                      </a:pPr>
                      <a:r>
                        <a:rPr lang="hr-HR" sz="900">
                          <a:solidFill>
                            <a:srgbClr val="000000"/>
                          </a:solidFill>
                          <a:latin typeface="Times New Roman"/>
                          <a:ea typeface="Times New Roman"/>
                          <a:cs typeface="Times New Roman"/>
                        </a:rPr>
                        <a:t>1</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I</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dirty="0">
                          <a:solidFill>
                            <a:srgbClr val="000000"/>
                          </a:solidFill>
                          <a:latin typeface="Times New Roman"/>
                          <a:ea typeface="Times New Roman"/>
                          <a:cs typeface="Times New Roman"/>
                        </a:rPr>
                        <a:t>sport, kultura, potrebe manjina</a:t>
                      </a:r>
                      <a:endParaRPr lang="hr-HR" sz="9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86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69</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4.619</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a:solidFill>
                            <a:srgbClr val="000000"/>
                          </a:solidFill>
                          <a:latin typeface="Times New Roman"/>
                          <a:ea typeface="Times New Roman"/>
                          <a:cs typeface="Times New Roman"/>
                        </a:rPr>
                        <a:t>7.748.326</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a:solidFill>
                            <a:srgbClr val="000000"/>
                          </a:solidFill>
                          <a:latin typeface="Times New Roman"/>
                          <a:ea typeface="Times New Roman"/>
                          <a:cs typeface="Times New Roman"/>
                        </a:rPr>
                        <a:t>8.880.386</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V</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274320">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dirty="0">
                          <a:solidFill>
                            <a:srgbClr val="000000"/>
                          </a:solidFill>
                          <a:latin typeface="Times New Roman"/>
                          <a:ea typeface="Times New Roman"/>
                          <a:cs typeface="Times New Roman"/>
                        </a:rPr>
                        <a:t>17</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1.121</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1.132.060</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310602">
                <a:tc rowSpan="2">
                  <a:txBody>
                    <a:bodyPr/>
                    <a:lstStyle/>
                    <a:p>
                      <a:pPr marL="71755" marR="71755" algn="ctr">
                        <a:spcAft>
                          <a:spcPts val="0"/>
                        </a:spcAft>
                      </a:pPr>
                      <a:r>
                        <a:rPr lang="hr-HR" sz="900">
                          <a:solidFill>
                            <a:srgbClr val="000000"/>
                          </a:solidFill>
                          <a:latin typeface="Times New Roman"/>
                          <a:ea typeface="Times New Roman"/>
                          <a:cs typeface="Times New Roman"/>
                        </a:rPr>
                        <a:t>2</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II</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dirty="0">
                          <a:solidFill>
                            <a:srgbClr val="000000"/>
                          </a:solidFill>
                          <a:latin typeface="Times New Roman"/>
                          <a:ea typeface="Times New Roman"/>
                          <a:cs typeface="Times New Roman"/>
                        </a:rPr>
                        <a:t>toplifikacija, deminiranje</a:t>
                      </a:r>
                      <a:endParaRPr lang="hr-HR" sz="9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33</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12</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1.553</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9.279.268</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dirty="0">
                          <a:solidFill>
                            <a:srgbClr val="000000"/>
                          </a:solidFill>
                          <a:latin typeface="Times New Roman"/>
                          <a:ea typeface="Times New Roman"/>
                          <a:cs typeface="Times New Roman"/>
                        </a:rPr>
                        <a:t>14.598.947</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IV</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0" marR="71755" indent="0" algn="l">
                        <a:spcAft>
                          <a:spcPts val="0"/>
                        </a:spcAft>
                        <a:tabLst>
                          <a:tab pos="625475" algn="l"/>
                        </a:tabLst>
                      </a:pPr>
                      <a:r>
                        <a:rPr lang="hr-HR" sz="800" dirty="0" smtClean="0">
                          <a:solidFill>
                            <a:srgbClr val="000000"/>
                          </a:solidFill>
                          <a:latin typeface="Times New Roman"/>
                          <a:ea typeface="Times New Roman"/>
                          <a:cs typeface="Times New Roman"/>
                        </a:rPr>
                        <a:t>Toplifikacija, 23 </a:t>
                      </a:r>
                      <a:r>
                        <a:rPr lang="hr-HR" sz="800" dirty="0">
                          <a:solidFill>
                            <a:srgbClr val="000000"/>
                          </a:solidFill>
                          <a:latin typeface="Times New Roman"/>
                          <a:ea typeface="Times New Roman"/>
                          <a:cs typeface="Times New Roman"/>
                        </a:rPr>
                        <a:t>projekta-kandidat deminiranja</a:t>
                      </a:r>
                      <a:endParaRPr lang="hr-HR" sz="8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304800">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dirty="0">
                          <a:solidFill>
                            <a:srgbClr val="000000"/>
                          </a:solidFill>
                          <a:latin typeface="Times New Roman"/>
                          <a:ea typeface="Times New Roman"/>
                          <a:cs typeface="Times New Roman"/>
                        </a:rPr>
                        <a:t>21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2.520</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5.319.679</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endParaRPr lang="hr-HR"/>
                    </a:p>
                  </a:txBody>
                  <a:tcPr/>
                </a:tc>
              </a:tr>
              <a:tr h="274320">
                <a:tc rowSpan="2">
                  <a:txBody>
                    <a:bodyPr/>
                    <a:lstStyle/>
                    <a:p>
                      <a:pPr marL="71755" marR="71755" algn="ctr">
                        <a:spcAft>
                          <a:spcPts val="0"/>
                        </a:spcAft>
                      </a:pPr>
                      <a:r>
                        <a:rPr lang="hr-HR" sz="900">
                          <a:solidFill>
                            <a:srgbClr val="000000"/>
                          </a:solidFill>
                          <a:latin typeface="Times New Roman"/>
                          <a:ea typeface="Times New Roman"/>
                          <a:cs typeface="Times New Roman"/>
                        </a:rPr>
                        <a:t>3</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III</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a:solidFill>
                            <a:srgbClr val="000000"/>
                          </a:solidFill>
                          <a:latin typeface="Times New Roman"/>
                          <a:ea typeface="Times New Roman"/>
                          <a:cs typeface="Times New Roman"/>
                        </a:rPr>
                        <a:t>vodovod, kanalizacija</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77</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41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3.436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9.784.961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a:solidFill>
                            <a:srgbClr val="000000"/>
                          </a:solidFill>
                          <a:latin typeface="Times New Roman"/>
                          <a:ea typeface="Calibri"/>
                          <a:cs typeface="Times New Roman"/>
                        </a:rPr>
                        <a:t>29.816.118</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I</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dirty="0">
                          <a:solidFill>
                            <a:srgbClr val="000000"/>
                          </a:solidFill>
                          <a:latin typeface="Times New Roman"/>
                          <a:ea typeface="Calibri"/>
                          <a:cs typeface="Times New Roman"/>
                        </a:rPr>
                        <a:t>WAT SAN FBiH</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259080">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dirty="0">
                          <a:solidFill>
                            <a:srgbClr val="000000"/>
                          </a:solidFill>
                          <a:latin typeface="Times New Roman"/>
                          <a:ea typeface="Times New Roman"/>
                          <a:cs typeface="Times New Roman"/>
                        </a:rPr>
                        <a:t>36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3.314</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20.031.157</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Calibri"/>
                        <a:cs typeface="Times New Roman"/>
                      </a:endParaRPr>
                    </a:p>
                  </a:txBody>
                  <a:tcPr marL="68580" marR="68580" marT="0" marB="0"/>
                </a:tc>
              </a:tr>
              <a:tr h="407832">
                <a:tc rowSpan="2">
                  <a:txBody>
                    <a:bodyPr/>
                    <a:lstStyle/>
                    <a:p>
                      <a:pPr marL="71755" marR="71755" algn="ctr">
                        <a:spcAft>
                          <a:spcPts val="0"/>
                        </a:spcAft>
                      </a:pPr>
                      <a:r>
                        <a:rPr lang="hr-HR" sz="900">
                          <a:solidFill>
                            <a:srgbClr val="000000"/>
                          </a:solidFill>
                          <a:latin typeface="Times New Roman"/>
                          <a:ea typeface="Times New Roman"/>
                          <a:cs typeface="Times New Roman"/>
                        </a:rPr>
                        <a:t>4</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IV</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a:solidFill>
                            <a:srgbClr val="000000"/>
                          </a:solidFill>
                          <a:latin typeface="Times New Roman"/>
                          <a:ea typeface="Times New Roman"/>
                          <a:cs typeface="Times New Roman"/>
                        </a:rPr>
                        <a:t>putevi, ulice, mostovi, javna rasvjeta, dom kulture, ostali objekti</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214</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55</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2.723</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a:solidFill>
                            <a:srgbClr val="000000"/>
                          </a:solidFill>
                          <a:latin typeface="Times New Roman"/>
                          <a:ea typeface="Times New Roman"/>
                          <a:cs typeface="Times New Roman"/>
                        </a:rPr>
                        <a:t>5.791.264</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dirty="0">
                          <a:solidFill>
                            <a:srgbClr val="000000"/>
                          </a:solidFill>
                          <a:latin typeface="Times New Roman"/>
                          <a:ea typeface="Times New Roman"/>
                          <a:cs typeface="Times New Roman"/>
                        </a:rPr>
                        <a:t>21.119.223</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II</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354168">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a:solidFill>
                            <a:srgbClr val="000000"/>
                          </a:solidFill>
                          <a:latin typeface="Times New Roman"/>
                          <a:ea typeface="Times New Roman"/>
                          <a:cs typeface="Times New Roman"/>
                        </a:rPr>
                        <a:t>159</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9.338</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15.327.959</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274320">
                <a:tc rowSpan="2">
                  <a:txBody>
                    <a:bodyPr/>
                    <a:lstStyle/>
                    <a:p>
                      <a:pPr marL="71755" marR="71755" algn="ctr">
                        <a:spcAft>
                          <a:spcPts val="0"/>
                        </a:spcAft>
                      </a:pPr>
                      <a:r>
                        <a:rPr lang="hr-HR" sz="900">
                          <a:solidFill>
                            <a:srgbClr val="000000"/>
                          </a:solidFill>
                          <a:latin typeface="Times New Roman"/>
                          <a:ea typeface="Times New Roman"/>
                          <a:cs typeface="Times New Roman"/>
                        </a:rPr>
                        <a:t>5</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V</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a:solidFill>
                            <a:srgbClr val="000000"/>
                          </a:solidFill>
                          <a:latin typeface="Times New Roman"/>
                          <a:ea typeface="Times New Roman"/>
                          <a:cs typeface="Times New Roman"/>
                        </a:rPr>
                        <a:t>oprema, dokumentacija</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69</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58</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4.413</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a:solidFill>
                            <a:srgbClr val="000000"/>
                          </a:solidFill>
                          <a:latin typeface="Times New Roman"/>
                          <a:ea typeface="Times New Roman"/>
                          <a:cs typeface="Times New Roman"/>
                        </a:rPr>
                        <a:t>3.678.260</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dirty="0">
                          <a:solidFill>
                            <a:srgbClr val="000000"/>
                          </a:solidFill>
                          <a:latin typeface="Times New Roman"/>
                          <a:ea typeface="Times New Roman"/>
                          <a:cs typeface="Times New Roman"/>
                        </a:rPr>
                        <a:t>4.314.121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VI</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309966">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a:solidFill>
                            <a:srgbClr val="000000"/>
                          </a:solidFill>
                          <a:latin typeface="Times New Roman"/>
                          <a:ea typeface="Times New Roman"/>
                          <a:cs typeface="Times New Roman"/>
                        </a:rPr>
                        <a:t>11</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1.274</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635.861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283054">
                <a:tc rowSpan="2">
                  <a:txBody>
                    <a:bodyPr/>
                    <a:lstStyle/>
                    <a:p>
                      <a:pPr marL="71755" marR="71755" algn="ctr">
                        <a:spcAft>
                          <a:spcPts val="0"/>
                        </a:spcAft>
                      </a:pPr>
                      <a:r>
                        <a:rPr lang="hr-HR" sz="900">
                          <a:solidFill>
                            <a:srgbClr val="000000"/>
                          </a:solidFill>
                          <a:latin typeface="Times New Roman"/>
                          <a:ea typeface="Times New Roman"/>
                          <a:cs typeface="Times New Roman"/>
                        </a:rPr>
                        <a:t>6</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VI</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dirty="0">
                          <a:solidFill>
                            <a:srgbClr val="000000"/>
                          </a:solidFill>
                          <a:latin typeface="Times New Roman"/>
                          <a:ea typeface="Times New Roman"/>
                          <a:cs typeface="Times New Roman"/>
                        </a:rPr>
                        <a:t>klizišta, izletišta, deponije, regulacija</a:t>
                      </a:r>
                      <a:endParaRPr lang="hr-HR" sz="900" dirty="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a:solidFill>
                            <a:srgbClr val="000000"/>
                          </a:solidFill>
                          <a:latin typeface="Times New Roman"/>
                          <a:ea typeface="Times New Roman"/>
                          <a:cs typeface="Times New Roman"/>
                        </a:rPr>
                        <a:t>46</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29</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2.263</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8.748.971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dirty="0">
                          <a:solidFill>
                            <a:srgbClr val="000000"/>
                          </a:solidFill>
                          <a:latin typeface="Times New Roman"/>
                          <a:ea typeface="Times New Roman"/>
                          <a:cs typeface="Times New Roman"/>
                        </a:rPr>
                        <a:t>14.982.561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dirty="0">
                          <a:solidFill>
                            <a:srgbClr val="000000"/>
                          </a:solidFill>
                          <a:latin typeface="Times New Roman"/>
                          <a:ea typeface="Times New Roman"/>
                          <a:cs typeface="Times New Roman"/>
                        </a:rPr>
                        <a:t>III</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351860">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a:solidFill>
                            <a:srgbClr val="000000"/>
                          </a:solidFill>
                          <a:latin typeface="Times New Roman"/>
                          <a:ea typeface="Times New Roman"/>
                          <a:cs typeface="Times New Roman"/>
                        </a:rPr>
                        <a:t>17</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a:solidFill>
                            <a:srgbClr val="000000"/>
                          </a:solidFill>
                          <a:latin typeface="Times New Roman"/>
                          <a:ea typeface="Times New Roman"/>
                          <a:cs typeface="Times New Roman"/>
                        </a:rPr>
                        <a:t>1.222</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dirty="0">
                          <a:solidFill>
                            <a:srgbClr val="000000"/>
                          </a:solidFill>
                          <a:latin typeface="Times New Roman"/>
                          <a:ea typeface="Times New Roman"/>
                          <a:cs typeface="Times New Roman"/>
                        </a:rPr>
                        <a:t>6.233.590</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274320">
                <a:tc rowSpan="3">
                  <a:txBody>
                    <a:bodyPr/>
                    <a:lstStyle/>
                    <a:p>
                      <a:pPr marL="71755" marR="71755" algn="ctr">
                        <a:spcAft>
                          <a:spcPts val="0"/>
                        </a:spcAft>
                      </a:pPr>
                      <a:r>
                        <a:rPr lang="hr-HR" sz="900">
                          <a:solidFill>
                            <a:srgbClr val="000000"/>
                          </a:solidFill>
                          <a:latin typeface="Times New Roman"/>
                          <a:ea typeface="Times New Roman"/>
                          <a:cs typeface="Times New Roman"/>
                        </a:rPr>
                        <a:t>7</a:t>
                      </a:r>
                      <a:endParaRPr lang="hr-HR" sz="900">
                        <a:latin typeface="Calibri"/>
                        <a:ea typeface="Calibri"/>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algn="ctr"/>
                      <a:endParaRPr lang="hr-HR" sz="9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r>
                        <a:rPr lang="hr-HR" sz="900" b="1" dirty="0">
                          <a:solidFill>
                            <a:srgbClr val="000000"/>
                          </a:solidFill>
                          <a:latin typeface="Times New Roman"/>
                          <a:ea typeface="Times New Roman"/>
                          <a:cs typeface="Times New Roman"/>
                        </a:rPr>
                        <a:t>ukupno</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525</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dirty="0">
                          <a:solidFill>
                            <a:srgbClr val="000000"/>
                          </a:solidFill>
                          <a:latin typeface="Times New Roman"/>
                          <a:ea typeface="Times New Roman"/>
                          <a:cs typeface="Times New Roman"/>
                        </a:rPr>
                        <a:t>264</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a:solidFill>
                            <a:srgbClr val="000000"/>
                          </a:solidFill>
                          <a:latin typeface="Times New Roman"/>
                          <a:ea typeface="Times New Roman"/>
                          <a:cs typeface="Times New Roman"/>
                        </a:rPr>
                        <a:t>19.007</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b="1" dirty="0">
                          <a:solidFill>
                            <a:srgbClr val="000000"/>
                          </a:solidFill>
                          <a:latin typeface="Times New Roman"/>
                          <a:ea typeface="Times New Roman"/>
                          <a:cs typeface="Times New Roman"/>
                        </a:rPr>
                        <a:t>45.031.050</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r">
                        <a:spcAft>
                          <a:spcPts val="0"/>
                        </a:spcAft>
                      </a:pPr>
                      <a:r>
                        <a:rPr lang="hr-HR" sz="900" b="1">
                          <a:solidFill>
                            <a:srgbClr val="000000"/>
                          </a:solidFill>
                          <a:latin typeface="Times New Roman"/>
                          <a:ea typeface="Times New Roman"/>
                          <a:cs typeface="Times New Roman"/>
                        </a:rPr>
                        <a:t>93.711.356</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rowSpan="2">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r h="274320">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900" b="1" dirty="0">
                          <a:solidFill>
                            <a:srgbClr val="000000"/>
                          </a:solidFill>
                          <a:latin typeface="Times New Roman"/>
                          <a:ea typeface="Times New Roman"/>
                          <a:cs typeface="Times New Roman"/>
                        </a:rPr>
                        <a:t>261</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dirty="0">
                          <a:solidFill>
                            <a:srgbClr val="000000"/>
                          </a:solidFill>
                          <a:latin typeface="Times New Roman"/>
                          <a:ea typeface="Times New Roman"/>
                          <a:cs typeface="Times New Roman"/>
                        </a:rPr>
                        <a:t>18.789</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0" marR="71755" indent="0" algn="ctr">
                        <a:spcAft>
                          <a:spcPts val="0"/>
                        </a:spcAft>
                      </a:pPr>
                      <a:r>
                        <a:rPr lang="hr-HR" sz="900" dirty="0">
                          <a:solidFill>
                            <a:srgbClr val="000000"/>
                          </a:solidFill>
                          <a:latin typeface="Times New Roman"/>
                          <a:ea typeface="Times New Roman"/>
                          <a:cs typeface="Times New Roman"/>
                        </a:rPr>
                        <a:t>neplanirana</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b="1" dirty="0">
                          <a:solidFill>
                            <a:srgbClr val="000000"/>
                          </a:solidFill>
                          <a:latin typeface="Times New Roman"/>
                          <a:ea typeface="Times New Roman"/>
                          <a:cs typeface="Times New Roman"/>
                        </a:rPr>
                        <a:t>48.680.306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vMerge="1">
                  <a:txBody>
                    <a:bodyPr/>
                    <a:lstStyle/>
                    <a:p>
                      <a:endParaRPr lang="hr-HR"/>
                    </a:p>
                  </a:txBody>
                  <a:tcPr/>
                </a:tc>
                <a:tc vMerge="1">
                  <a:txBody>
                    <a:bodyPr/>
                    <a:lstStyle/>
                    <a:p>
                      <a:endParaRPr lang="hr-HR"/>
                    </a:p>
                  </a:txBody>
                  <a:tcPr/>
                </a:tc>
                <a:tc vMerge="1">
                  <a:txBody>
                    <a:bodyPr/>
                    <a:lstStyle/>
                    <a:p>
                      <a:endParaRPr lang="hr-HR"/>
                    </a:p>
                  </a:txBody>
                  <a:tcPr/>
                </a:tc>
              </a:tr>
              <a:tr h="411480">
                <a:tc vMerge="1">
                  <a:txBody>
                    <a:bodyPr/>
                    <a:lstStyle/>
                    <a:p>
                      <a:endParaRPr lang="hr-HR"/>
                    </a:p>
                  </a:txBody>
                  <a:tcPr/>
                </a:tc>
                <a:tc>
                  <a:txBody>
                    <a:bodyPr/>
                    <a:lstStyle/>
                    <a:p>
                      <a:pPr algn="ctr"/>
                      <a:endParaRPr lang="hr-HR" sz="9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r>
                        <a:rPr lang="hr-HR" sz="900" b="1">
                          <a:solidFill>
                            <a:srgbClr val="000000"/>
                          </a:solidFill>
                          <a:latin typeface="Times New Roman"/>
                          <a:ea typeface="Times New Roman"/>
                          <a:cs typeface="Times New Roman"/>
                        </a:rPr>
                        <a:t>sve ukupno</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dirty="0">
                          <a:solidFill>
                            <a:srgbClr val="000000"/>
                          </a:solidFill>
                          <a:latin typeface="Times New Roman"/>
                          <a:ea typeface="Times New Roman"/>
                          <a:cs typeface="Times New Roman"/>
                        </a:rPr>
                        <a:t>525</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a:solidFill>
                            <a:srgbClr val="000000"/>
                          </a:solidFill>
                          <a:latin typeface="Times New Roman"/>
                          <a:ea typeface="Times New Roman"/>
                          <a:cs typeface="Times New Roman"/>
                        </a:rPr>
                        <a:t>525</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a:solidFill>
                            <a:srgbClr val="000000"/>
                          </a:solidFill>
                          <a:latin typeface="Times New Roman"/>
                          <a:ea typeface="Times New Roman"/>
                          <a:cs typeface="Times New Roman"/>
                        </a:rPr>
                        <a:t>37.796</a:t>
                      </a:r>
                      <a:endParaRPr lang="hr-HR" sz="90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dirty="0" smtClean="0">
                          <a:latin typeface="Times New Roman" pitchFamily="18" charset="0"/>
                          <a:ea typeface="Calibri"/>
                          <a:cs typeface="Times New Roman" pitchFamily="18" charset="0"/>
                        </a:rPr>
                        <a:t>ukupno</a:t>
                      </a:r>
                      <a:endParaRPr lang="hr-HR" sz="900" dirty="0">
                        <a:latin typeface="Times New Roman" pitchFamily="18" charset="0"/>
                        <a:ea typeface="Calibri"/>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b="1" dirty="0">
                          <a:solidFill>
                            <a:srgbClr val="000000"/>
                          </a:solidFill>
                          <a:latin typeface="Times New Roman"/>
                          <a:ea typeface="Times New Roman"/>
                          <a:cs typeface="Times New Roman"/>
                        </a:rPr>
                        <a:t>93.711.356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r">
                        <a:spcAft>
                          <a:spcPts val="0"/>
                        </a:spcAft>
                      </a:pPr>
                      <a:r>
                        <a:rPr lang="hr-HR" sz="900" b="1" dirty="0">
                          <a:solidFill>
                            <a:srgbClr val="000000"/>
                          </a:solidFill>
                          <a:latin typeface="Times New Roman"/>
                          <a:ea typeface="Times New Roman"/>
                          <a:cs typeface="Times New Roman"/>
                        </a:rPr>
                        <a:t>93.711.356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ctr">
                        <a:spcAft>
                          <a:spcPts val="0"/>
                        </a:spcAft>
                      </a:pPr>
                      <a:r>
                        <a:rPr lang="hr-HR" sz="900" b="1" dirty="0">
                          <a:solidFill>
                            <a:srgbClr val="000000"/>
                          </a:solidFill>
                          <a:latin typeface="Times New Roman"/>
                          <a:ea typeface="Times New Roman"/>
                          <a:cs typeface="Times New Roman"/>
                        </a:rPr>
                        <a:t>6</a:t>
                      </a:r>
                      <a:endParaRPr lang="hr-HR" sz="900" dirty="0">
                        <a:latin typeface="Calibri"/>
                        <a:ea typeface="Calibri"/>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c>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tcPr>
                </a:tc>
              </a:tr>
            </a:tbl>
          </a:graphicData>
        </a:graphic>
      </p:graphicFrame>
      <p:pic>
        <p:nvPicPr>
          <p:cNvPr id="5" name="Picture 4"/>
          <p:cNvPicPr/>
          <p:nvPr/>
        </p:nvPicPr>
        <p:blipFill>
          <a:blip r:embed="rId3" cstate="print"/>
          <a:srcRect/>
          <a:stretch>
            <a:fillRect/>
          </a:stretch>
        </p:blipFill>
        <p:spPr bwMode="auto">
          <a:xfrm>
            <a:off x="8153400" y="762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graphicFrame>
        <p:nvGraphicFramePr>
          <p:cNvPr id="4" name="Content Placeholder 3"/>
          <p:cNvGraphicFramePr>
            <a:graphicFrameLocks noGrp="1"/>
          </p:cNvGraphicFramePr>
          <p:nvPr>
            <p:ph idx="1"/>
          </p:nvPr>
        </p:nvGraphicFramePr>
        <p:xfrm>
          <a:off x="457201" y="1365935"/>
          <a:ext cx="8229601" cy="4730065"/>
        </p:xfrm>
        <a:graphic>
          <a:graphicData uri="http://schemas.openxmlformats.org/drawingml/2006/table">
            <a:tbl>
              <a:tblPr firstRow="1" bandRow="1">
                <a:tableStyleId>{5C22544A-7EE6-4342-B048-85BDC9FD1C3A}</a:tableStyleId>
              </a:tblPr>
              <a:tblGrid>
                <a:gridCol w="353961"/>
                <a:gridCol w="941438"/>
                <a:gridCol w="838200"/>
                <a:gridCol w="609600"/>
                <a:gridCol w="685800"/>
                <a:gridCol w="685800"/>
                <a:gridCol w="685800"/>
                <a:gridCol w="685800"/>
                <a:gridCol w="685800"/>
                <a:gridCol w="685800"/>
                <a:gridCol w="663672"/>
                <a:gridCol w="707930"/>
              </a:tblGrid>
              <a:tr h="533401">
                <a:tc>
                  <a:txBody>
                    <a:bodyPr/>
                    <a:lstStyle/>
                    <a:p>
                      <a:pPr algn="ctr">
                        <a:lnSpc>
                          <a:spcPct val="115000"/>
                        </a:lnSpc>
                        <a:spcAft>
                          <a:spcPts val="0"/>
                        </a:spcAft>
                      </a:pPr>
                      <a:r>
                        <a:rPr lang="hr-HR" sz="800" dirty="0">
                          <a:solidFill>
                            <a:srgbClr val="000000"/>
                          </a:solidFill>
                          <a:latin typeface="Times New Roman"/>
                          <a:ea typeface="Times New Roman"/>
                          <a:cs typeface="Times New Roman"/>
                        </a:rPr>
                        <a:t>r.b.</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oznaka</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cijena projekta</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ranije realizova</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cijene projekata </a:t>
                      </a:r>
                      <a:endParaRPr lang="hr-HR" sz="6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2016</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2017</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2018</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2019</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2020</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ukupno </a:t>
                      </a:r>
                      <a:r>
                        <a:rPr lang="hr-HR" sz="800" dirty="0" smtClean="0">
                          <a:solidFill>
                            <a:srgbClr val="000000"/>
                          </a:solidFill>
                          <a:latin typeface="Times New Roman"/>
                          <a:ea typeface="Times New Roman"/>
                          <a:cs typeface="Times New Roman"/>
                        </a:rPr>
                        <a:t> realizovan </a:t>
                      </a:r>
                      <a:endParaRPr lang="hr-HR" sz="8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ostaje za realizaciju</a:t>
                      </a:r>
                      <a:endParaRPr lang="hr-HR" sz="800" dirty="0">
                        <a:latin typeface="Calibri"/>
                        <a:ea typeface="Times New Roman"/>
                        <a:cs typeface="Times New Roman"/>
                      </a:endParaRPr>
                    </a:p>
                  </a:txBody>
                  <a:tcPr marL="68580" marR="68580" marT="0" marB="0" anchor="ctr"/>
                </a:tc>
              </a:tr>
              <a:tr h="523511">
                <a:tc>
                  <a:txBody>
                    <a:bodyPr/>
                    <a:lstStyle/>
                    <a:p>
                      <a:pPr algn="r">
                        <a:lnSpc>
                          <a:spcPct val="115000"/>
                        </a:lnSpc>
                        <a:spcAft>
                          <a:spcPts val="0"/>
                        </a:spcAft>
                      </a:pPr>
                      <a:r>
                        <a:rPr lang="hr-HR" sz="800" dirty="0">
                          <a:solidFill>
                            <a:srgbClr val="000000"/>
                          </a:solidFill>
                          <a:latin typeface="Times New Roman"/>
                          <a:ea typeface="Times New Roman"/>
                          <a:cs typeface="Times New Roman"/>
                        </a:rPr>
                        <a:t>1</a:t>
                      </a:r>
                      <a:endParaRPr lang="hr-HR" sz="8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dirty="0">
                          <a:latin typeface="Times New Roman"/>
                          <a:ea typeface="Times New Roman"/>
                          <a:cs typeface="Times New Roman"/>
                        </a:rPr>
                        <a:t>GRUPA I                    sport, kultura,       potrebe roma</a:t>
                      </a:r>
                      <a:endParaRPr lang="hr-HR" sz="8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7.761.826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13.500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7.748.326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2.811.726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1.296.400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1.276.900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1.178.650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1.184.650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7.748.326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475405">
                <a:tc>
                  <a:txBody>
                    <a:bodyPr/>
                    <a:lstStyle/>
                    <a:p>
                      <a:pPr algn="r">
                        <a:lnSpc>
                          <a:spcPct val="115000"/>
                        </a:lnSpc>
                        <a:spcAft>
                          <a:spcPts val="0"/>
                        </a:spcAft>
                      </a:pPr>
                      <a:r>
                        <a:rPr lang="hr-HR" sz="800">
                          <a:solidFill>
                            <a:srgbClr val="000000"/>
                          </a:solidFill>
                          <a:latin typeface="Calibri"/>
                          <a:ea typeface="Times New Roman"/>
                          <a:cs typeface="Calibri"/>
                        </a:rPr>
                        <a:t>2</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II       toplifikacija,    deminiranje</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12.110.000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2.830.732</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9.279.268</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1.871.000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1.941.000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2.021.000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1.536.000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1.910.268</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9.279.268</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91395">
                <a:tc>
                  <a:txBody>
                    <a:bodyPr/>
                    <a:lstStyle/>
                    <a:p>
                      <a:pPr algn="r">
                        <a:lnSpc>
                          <a:spcPct val="115000"/>
                        </a:lnSpc>
                        <a:spcAft>
                          <a:spcPts val="0"/>
                        </a:spcAft>
                      </a:pPr>
                      <a:r>
                        <a:rPr lang="hr-HR" sz="800">
                          <a:solidFill>
                            <a:srgbClr val="000000"/>
                          </a:solidFill>
                          <a:latin typeface="Calibri"/>
                          <a:ea typeface="Times New Roman"/>
                          <a:cs typeface="Calibri"/>
                        </a:rPr>
                        <a:t>3</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III           vodovod,        kanalizacija</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10.475.414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690.453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9.784.961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2.761.024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1.386.000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2.142.491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1.790.854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1.704.592</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9.784.961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982607">
                <a:tc>
                  <a:txBody>
                    <a:bodyPr/>
                    <a:lstStyle/>
                    <a:p>
                      <a:pPr algn="r">
                        <a:lnSpc>
                          <a:spcPct val="115000"/>
                        </a:lnSpc>
                        <a:spcAft>
                          <a:spcPts val="0"/>
                        </a:spcAft>
                      </a:pPr>
                      <a:r>
                        <a:rPr lang="hr-HR" sz="800">
                          <a:solidFill>
                            <a:srgbClr val="000000"/>
                          </a:solidFill>
                          <a:latin typeface="Calibri"/>
                          <a:ea typeface="Times New Roman"/>
                          <a:cs typeface="Calibri"/>
                        </a:rPr>
                        <a:t>4</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IV              putevi, ulice,        mostovi, javna rasvjeta, dom kulture, ostali objekti</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6.292.790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501.526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5.791.264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1.883.800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1.195.128</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1.025.000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766.000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921.336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5.791.264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37269">
                <a:tc>
                  <a:txBody>
                    <a:bodyPr/>
                    <a:lstStyle/>
                    <a:p>
                      <a:pPr algn="r">
                        <a:lnSpc>
                          <a:spcPct val="115000"/>
                        </a:lnSpc>
                        <a:spcAft>
                          <a:spcPts val="0"/>
                        </a:spcAft>
                      </a:pPr>
                      <a:r>
                        <a:rPr lang="hr-HR" sz="800">
                          <a:solidFill>
                            <a:srgbClr val="000000"/>
                          </a:solidFill>
                          <a:latin typeface="Calibri"/>
                          <a:ea typeface="Times New Roman"/>
                          <a:cs typeface="Calibri"/>
                        </a:rPr>
                        <a:t>5</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V               oprema,       dokumentacija</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3.747.000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68.740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3.678.260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784.000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1.067.260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1.146.000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373.000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308.000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3.678.260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81931">
                <a:tc>
                  <a:txBody>
                    <a:bodyPr/>
                    <a:lstStyle/>
                    <a:p>
                      <a:pPr algn="r">
                        <a:lnSpc>
                          <a:spcPct val="115000"/>
                        </a:lnSpc>
                        <a:spcAft>
                          <a:spcPts val="0"/>
                        </a:spcAft>
                      </a:pPr>
                      <a:r>
                        <a:rPr lang="hr-HR" sz="800">
                          <a:solidFill>
                            <a:srgbClr val="000000"/>
                          </a:solidFill>
                          <a:latin typeface="Calibri"/>
                          <a:ea typeface="Times New Roman"/>
                          <a:cs typeface="Calibri"/>
                        </a:rPr>
                        <a:t>6</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VI              klizišta, izletišta, deponije, regulacija</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9.875.483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1.126.512</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8.748.971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2.176.654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1.248.000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1.168.000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1.113.000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3.043.317</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8.748.971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404546">
                <a:tc>
                  <a:txBody>
                    <a:bodyPr/>
                    <a:lstStyle/>
                    <a:p>
                      <a:pPr algn="ctr">
                        <a:lnSpc>
                          <a:spcPct val="115000"/>
                        </a:lnSpc>
                        <a:spcAft>
                          <a:spcPts val="0"/>
                        </a:spcAft>
                      </a:pPr>
                      <a:r>
                        <a:rPr lang="hr-HR" sz="800">
                          <a:solidFill>
                            <a:srgbClr val="000000"/>
                          </a:solidFill>
                          <a:latin typeface="Calibri"/>
                          <a:ea typeface="Times New Roman"/>
                          <a:cs typeface="Calibri"/>
                        </a:rPr>
                        <a:t> </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ukupno</a:t>
                      </a:r>
                      <a:endParaRPr lang="hr-HR" sz="800" dirty="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50.262.513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5.231.463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45.031.050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12.288.204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8.133.788</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8.779.391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6.757.504</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9.072.163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45.031.050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bl>
          </a:graphicData>
        </a:graphic>
      </p:graphicFrame>
      <p:sp>
        <p:nvSpPr>
          <p:cNvPr id="5" name="Title 1"/>
          <p:cNvSpPr txBox="1">
            <a:spLocks/>
          </p:cNvSpPr>
          <p:nvPr/>
        </p:nvSpPr>
        <p:spPr>
          <a:xfrm>
            <a:off x="457200" y="960438"/>
            <a:ext cx="8229600" cy="334962"/>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hr-HR" sz="1100" b="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PROGRAM KAPITALNIH INVESTICIJA OPĆINE GRAČANICA 2016-2020 za</a:t>
            </a:r>
            <a:r>
              <a:rPr kumimoji="0" lang="hr-HR" sz="1100" b="0" i="0" u="none" strike="noStrike" kern="1200" cap="none" spc="0" normalizeH="0" noProof="0" dirty="0" smtClean="0">
                <a:ln>
                  <a:noFill/>
                </a:ln>
                <a:solidFill>
                  <a:schemeClr val="dk1"/>
                </a:solidFill>
                <a:effectLst/>
                <a:uLnTx/>
                <a:uFillTx/>
                <a:latin typeface="Times New Roman" pitchFamily="18" charset="0"/>
                <a:ea typeface="+mn-ea"/>
                <a:cs typeface="Times New Roman" pitchFamily="18" charset="0"/>
              </a:rPr>
              <a:t> period  2016-2020-planirana sredstva</a:t>
            </a:r>
            <a:endParaRPr kumimoji="0" lang="hr-HR" sz="1100" b="0" i="0" u="none" strike="noStrike" kern="1200" cap="none" spc="0" normalizeH="0" baseline="0" noProof="0" dirty="0">
              <a:ln>
                <a:noFill/>
              </a:ln>
              <a:solidFill>
                <a:schemeClr val="dk1"/>
              </a:solidFill>
              <a:effectLst/>
              <a:uLnTx/>
              <a:uFillTx/>
              <a:latin typeface="+mn-lt"/>
              <a:ea typeface="+mn-ea"/>
              <a:cs typeface="+mn-cs"/>
            </a:endParaRPr>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graphicFrame>
        <p:nvGraphicFramePr>
          <p:cNvPr id="4" name="Content Placeholder 3"/>
          <p:cNvGraphicFramePr>
            <a:graphicFrameLocks noGrp="1"/>
          </p:cNvGraphicFramePr>
          <p:nvPr>
            <p:ph idx="1"/>
          </p:nvPr>
        </p:nvGraphicFramePr>
        <p:xfrm>
          <a:off x="457201" y="1365935"/>
          <a:ext cx="8229601" cy="4806266"/>
        </p:xfrm>
        <a:graphic>
          <a:graphicData uri="http://schemas.openxmlformats.org/drawingml/2006/table">
            <a:tbl>
              <a:tblPr firstRow="1" bandRow="1">
                <a:tableStyleId>{5C22544A-7EE6-4342-B048-85BDC9FD1C3A}</a:tableStyleId>
              </a:tblPr>
              <a:tblGrid>
                <a:gridCol w="353961"/>
                <a:gridCol w="941438"/>
                <a:gridCol w="838200"/>
                <a:gridCol w="609600"/>
                <a:gridCol w="685800"/>
                <a:gridCol w="685800"/>
                <a:gridCol w="685800"/>
                <a:gridCol w="685800"/>
                <a:gridCol w="685800"/>
                <a:gridCol w="685800"/>
                <a:gridCol w="663672"/>
                <a:gridCol w="707930"/>
              </a:tblGrid>
              <a:tr h="541994">
                <a:tc>
                  <a:txBody>
                    <a:bodyPr/>
                    <a:lstStyle/>
                    <a:p>
                      <a:pPr algn="ctr">
                        <a:lnSpc>
                          <a:spcPct val="115000"/>
                        </a:lnSpc>
                        <a:spcAft>
                          <a:spcPts val="0"/>
                        </a:spcAft>
                      </a:pPr>
                      <a:r>
                        <a:rPr lang="hr-HR" sz="800" dirty="0">
                          <a:solidFill>
                            <a:srgbClr val="000000"/>
                          </a:solidFill>
                          <a:latin typeface="Times New Roman"/>
                          <a:ea typeface="Times New Roman"/>
                          <a:cs typeface="Times New Roman"/>
                        </a:rPr>
                        <a:t>r.b.</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oznaka</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cijena projekta</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ranije realizova</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cijene projekata </a:t>
                      </a:r>
                      <a:endParaRPr lang="hr-HR" sz="6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2016</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2017</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2018</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2019</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realizovan u </a:t>
                      </a:r>
                      <a:r>
                        <a:rPr lang="hr-HR" sz="800" b="1" dirty="0" smtClean="0">
                          <a:solidFill>
                            <a:srgbClr val="000000"/>
                          </a:solidFill>
                          <a:latin typeface="Times New Roman"/>
                          <a:ea typeface="Times New Roman"/>
                          <a:cs typeface="Times New Roman"/>
                        </a:rPr>
                        <a:t>2020</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ukupno </a:t>
                      </a:r>
                      <a:r>
                        <a:rPr lang="hr-HR" sz="800" dirty="0" smtClean="0">
                          <a:solidFill>
                            <a:srgbClr val="000000"/>
                          </a:solidFill>
                          <a:latin typeface="Times New Roman"/>
                          <a:ea typeface="Times New Roman"/>
                          <a:cs typeface="Times New Roman"/>
                        </a:rPr>
                        <a:t> realizovan </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ostaje za realizaciju</a:t>
                      </a:r>
                      <a:endParaRPr lang="hr-HR" sz="800" dirty="0">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531945">
                <a:tc>
                  <a:txBody>
                    <a:bodyPr/>
                    <a:lstStyle/>
                    <a:p>
                      <a:pPr algn="r">
                        <a:lnSpc>
                          <a:spcPct val="115000"/>
                        </a:lnSpc>
                        <a:spcAft>
                          <a:spcPts val="0"/>
                        </a:spcAft>
                      </a:pPr>
                      <a:r>
                        <a:rPr lang="hr-HR" sz="800" dirty="0">
                          <a:solidFill>
                            <a:srgbClr val="000000"/>
                          </a:solidFill>
                          <a:latin typeface="Times New Roman"/>
                          <a:ea typeface="Times New Roman"/>
                          <a:cs typeface="Times New Roman"/>
                        </a:rPr>
                        <a:t>1</a:t>
                      </a:r>
                      <a:endParaRPr lang="hr-HR" sz="8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latin typeface="Times New Roman"/>
                          <a:ea typeface="Times New Roman"/>
                          <a:cs typeface="Times New Roman"/>
                        </a:rPr>
                        <a:t>GRUPA I                    sport, kultura,       potrebe roma</a:t>
                      </a:r>
                      <a:endParaRPr lang="hr-HR" sz="8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1.326.000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193.940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1.132.060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1.132.060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483064">
                <a:tc>
                  <a:txBody>
                    <a:bodyPr/>
                    <a:lstStyle/>
                    <a:p>
                      <a:pPr algn="r">
                        <a:lnSpc>
                          <a:spcPct val="115000"/>
                        </a:lnSpc>
                        <a:spcAft>
                          <a:spcPts val="0"/>
                        </a:spcAft>
                      </a:pPr>
                      <a:r>
                        <a:rPr lang="hr-HR" sz="800">
                          <a:solidFill>
                            <a:srgbClr val="000000"/>
                          </a:solidFill>
                          <a:latin typeface="Calibri"/>
                          <a:ea typeface="Times New Roman"/>
                          <a:cs typeface="Calibri"/>
                        </a:rPr>
                        <a:t>2</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a:latin typeface="Times New Roman"/>
                          <a:ea typeface="Times New Roman"/>
                          <a:cs typeface="Times New Roman"/>
                        </a:rPr>
                        <a:t>GRUPA II       toplifikacija,    deminiranje</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5.319.679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5.319.679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5.319.679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600922">
                <a:tc>
                  <a:txBody>
                    <a:bodyPr/>
                    <a:lstStyle/>
                    <a:p>
                      <a:pPr algn="r">
                        <a:lnSpc>
                          <a:spcPct val="115000"/>
                        </a:lnSpc>
                        <a:spcAft>
                          <a:spcPts val="0"/>
                        </a:spcAft>
                      </a:pPr>
                      <a:r>
                        <a:rPr lang="hr-HR" sz="800">
                          <a:solidFill>
                            <a:srgbClr val="000000"/>
                          </a:solidFill>
                          <a:latin typeface="Calibri"/>
                          <a:ea typeface="Times New Roman"/>
                          <a:cs typeface="Calibri"/>
                        </a:rPr>
                        <a:t>3</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a:latin typeface="Times New Roman"/>
                          <a:ea typeface="Times New Roman"/>
                          <a:cs typeface="Times New Roman"/>
                        </a:rPr>
                        <a:t>GRUPA III           vodovod,        kanalizacija</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21.067.000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1.035.843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20.031.157</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20.031.157</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98437">
                <a:tc>
                  <a:txBody>
                    <a:bodyPr/>
                    <a:lstStyle/>
                    <a:p>
                      <a:pPr algn="r">
                        <a:lnSpc>
                          <a:spcPct val="115000"/>
                        </a:lnSpc>
                        <a:spcAft>
                          <a:spcPts val="0"/>
                        </a:spcAft>
                      </a:pPr>
                      <a:r>
                        <a:rPr lang="hr-HR" sz="800">
                          <a:solidFill>
                            <a:srgbClr val="000000"/>
                          </a:solidFill>
                          <a:latin typeface="Calibri"/>
                          <a:ea typeface="Times New Roman"/>
                          <a:cs typeface="Calibri"/>
                        </a:rPr>
                        <a:t>4</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a:latin typeface="Times New Roman"/>
                          <a:ea typeface="Times New Roman"/>
                          <a:cs typeface="Times New Roman"/>
                        </a:rPr>
                        <a:t>GRUPA IV              putevi, ulice,        mostovi, javna rasvjeta, dom kulture, ostali objekti</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16.984.890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1.656.931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15.327.959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15.327.959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647535">
                <a:tc>
                  <a:txBody>
                    <a:bodyPr/>
                    <a:lstStyle/>
                    <a:p>
                      <a:pPr algn="r">
                        <a:lnSpc>
                          <a:spcPct val="115000"/>
                        </a:lnSpc>
                        <a:spcAft>
                          <a:spcPts val="0"/>
                        </a:spcAft>
                      </a:pPr>
                      <a:r>
                        <a:rPr lang="hr-HR" sz="800">
                          <a:solidFill>
                            <a:srgbClr val="000000"/>
                          </a:solidFill>
                          <a:latin typeface="Calibri"/>
                          <a:ea typeface="Times New Roman"/>
                          <a:cs typeface="Calibri"/>
                        </a:rPr>
                        <a:t>5</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a:latin typeface="Times New Roman"/>
                          <a:ea typeface="Times New Roman"/>
                          <a:cs typeface="Times New Roman"/>
                        </a:rPr>
                        <a:t>GRUPA V               oprema,       dokumentacija</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640.000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4.139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635.861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635.861</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591306">
                <a:tc>
                  <a:txBody>
                    <a:bodyPr/>
                    <a:lstStyle/>
                    <a:p>
                      <a:pPr algn="r">
                        <a:lnSpc>
                          <a:spcPct val="115000"/>
                        </a:lnSpc>
                        <a:spcAft>
                          <a:spcPts val="0"/>
                        </a:spcAft>
                      </a:pPr>
                      <a:r>
                        <a:rPr lang="hr-HR" sz="800">
                          <a:solidFill>
                            <a:srgbClr val="000000"/>
                          </a:solidFill>
                          <a:latin typeface="Calibri"/>
                          <a:ea typeface="Times New Roman"/>
                          <a:cs typeface="Calibri"/>
                        </a:rPr>
                        <a:t>6</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a:latin typeface="Times New Roman"/>
                          <a:ea typeface="Times New Roman"/>
                          <a:cs typeface="Times New Roman"/>
                        </a:rPr>
                        <a:t>GRUPA VI              klizišta, izletišta, deponije, regulacija</a:t>
                      </a:r>
                      <a:endParaRPr lang="hr-HR" sz="80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6.367.500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133.910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6.233.590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6.233.590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411063">
                <a:tc>
                  <a:txBody>
                    <a:bodyPr/>
                    <a:lstStyle/>
                    <a:p>
                      <a:pPr algn="ctr">
                        <a:lnSpc>
                          <a:spcPct val="115000"/>
                        </a:lnSpc>
                        <a:spcAft>
                          <a:spcPts val="0"/>
                        </a:spcAft>
                      </a:pPr>
                      <a:r>
                        <a:rPr lang="hr-HR" sz="800">
                          <a:solidFill>
                            <a:srgbClr val="000000"/>
                          </a:solidFill>
                          <a:latin typeface="Calibri"/>
                          <a:ea typeface="Times New Roman"/>
                          <a:cs typeface="Calibri"/>
                        </a:rPr>
                        <a:t> </a:t>
                      </a:r>
                      <a:endParaRPr lang="hr-HR" sz="8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ukupno</a:t>
                      </a:r>
                      <a:endParaRPr lang="hr-HR" sz="800" dirty="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51.705.069</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3.024.763</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48.680.306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Times New Roman"/>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dirty="0" smtClean="0">
                          <a:solidFill>
                            <a:schemeClr val="tx1"/>
                          </a:solidFill>
                          <a:latin typeface="Calibri"/>
                          <a:ea typeface="Times New Roman"/>
                          <a:cs typeface="Times New Roman"/>
                        </a:rPr>
                        <a:t>0</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r">
                        <a:lnSpc>
                          <a:spcPct val="115000"/>
                        </a:lnSpc>
                        <a:spcAft>
                          <a:spcPts val="0"/>
                        </a:spcAft>
                      </a:pPr>
                      <a:r>
                        <a:rPr lang="hr-HR" sz="800" b="1" dirty="0" smtClean="0">
                          <a:solidFill>
                            <a:schemeClr val="tx1"/>
                          </a:solidFill>
                          <a:latin typeface="Times New Roman"/>
                          <a:ea typeface="Times New Roman"/>
                          <a:cs typeface="Times New Roman"/>
                        </a:rPr>
                        <a:t>48.680.306</a:t>
                      </a:r>
                      <a:endParaRPr lang="hr-HR" sz="800" dirty="0">
                        <a:solidFill>
                          <a:schemeClr val="tx1"/>
                        </a:solidFill>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bl>
          </a:graphicData>
        </a:graphic>
      </p:graphicFrame>
      <p:sp>
        <p:nvSpPr>
          <p:cNvPr id="5" name="Title 1"/>
          <p:cNvSpPr txBox="1">
            <a:spLocks/>
          </p:cNvSpPr>
          <p:nvPr/>
        </p:nvSpPr>
        <p:spPr>
          <a:xfrm>
            <a:off x="457200" y="960438"/>
            <a:ext cx="8229600" cy="334962"/>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hr-HR" sz="1100" b="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PROGRAM KAPITALNIH INVESTICIJA OPĆINE GRAČANICA 2016-2020 za</a:t>
            </a:r>
            <a:r>
              <a:rPr kumimoji="0" lang="hr-HR" sz="1100" b="0" i="0" u="none" strike="noStrike" kern="1200" cap="none" spc="0" normalizeH="0" noProof="0" dirty="0" smtClean="0">
                <a:ln>
                  <a:noFill/>
                </a:ln>
                <a:solidFill>
                  <a:schemeClr val="dk1"/>
                </a:solidFill>
                <a:effectLst/>
                <a:uLnTx/>
                <a:uFillTx/>
                <a:latin typeface="Times New Roman" pitchFamily="18" charset="0"/>
                <a:ea typeface="+mn-ea"/>
                <a:cs typeface="Times New Roman" pitchFamily="18" charset="0"/>
              </a:rPr>
              <a:t> period  2016-2020-neplanirana sredstva</a:t>
            </a:r>
            <a:endParaRPr kumimoji="0" lang="hr-HR" sz="1100" b="0" i="0" u="none" strike="noStrike" kern="1200" cap="none" spc="0" normalizeH="0" baseline="0" noProof="0" dirty="0">
              <a:ln>
                <a:noFill/>
              </a:ln>
              <a:solidFill>
                <a:schemeClr val="dk1"/>
              </a:solidFill>
              <a:effectLst/>
              <a:uLnTx/>
              <a:uFillTx/>
              <a:latin typeface="+mn-lt"/>
              <a:ea typeface="+mn-ea"/>
              <a:cs typeface="+mn-cs"/>
            </a:endParaRPr>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33400" y="594393"/>
          <a:ext cx="8153404" cy="5730201"/>
        </p:xfrm>
        <a:graphic>
          <a:graphicData uri="http://schemas.openxmlformats.org/drawingml/2006/table">
            <a:tbl>
              <a:tblPr firstRow="1" bandRow="1">
                <a:tableStyleId>{5C22544A-7EE6-4342-B048-85BDC9FD1C3A}</a:tableStyleId>
              </a:tblPr>
              <a:tblGrid>
                <a:gridCol w="230757"/>
                <a:gridCol w="538847"/>
                <a:gridCol w="538722"/>
                <a:gridCol w="461763"/>
                <a:gridCol w="538722"/>
                <a:gridCol w="538722"/>
                <a:gridCol w="461763"/>
                <a:gridCol w="615683"/>
                <a:gridCol w="461763"/>
                <a:gridCol w="461763"/>
                <a:gridCol w="538722"/>
                <a:gridCol w="538722"/>
                <a:gridCol w="538722"/>
                <a:gridCol w="461763"/>
                <a:gridCol w="538722"/>
                <a:gridCol w="688248"/>
              </a:tblGrid>
              <a:tr h="312368">
                <a:tc>
                  <a:txBody>
                    <a:bodyPr/>
                    <a:lstStyle/>
                    <a:p>
                      <a:pPr algn="ctr" rtl="0" fontAlgn="ctr"/>
                      <a:r>
                        <a:rPr lang="hr-HR" sz="600" b="1" i="0" u="none" strike="noStrike" dirty="0">
                          <a:solidFill>
                            <a:srgbClr val="000000"/>
                          </a:solidFill>
                          <a:latin typeface="Times New Roman"/>
                        </a:rPr>
                        <a:t>r.b.</a:t>
                      </a:r>
                      <a:r>
                        <a:rPr lang="hr-HR" sz="600" b="1" i="0" u="none" strike="noStrike" dirty="0">
                          <a:solidFill>
                            <a:srgbClr val="FFFFFF"/>
                          </a:solidFill>
                          <a:latin typeface="Calibri"/>
                        </a:rPr>
                        <a:t> </a:t>
                      </a:r>
                      <a:endParaRPr lang="hr-HR" sz="600" b="1" i="0" u="none" strike="noStrike" dirty="0">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dirty="0">
                          <a:solidFill>
                            <a:srgbClr val="000000"/>
                          </a:solidFill>
                          <a:latin typeface="Times New Roman"/>
                        </a:rPr>
                        <a:t>oznaka</a:t>
                      </a:r>
                      <a:r>
                        <a:rPr lang="hr-HR" sz="600" b="1" i="0" u="none" strike="noStrike" dirty="0">
                          <a:solidFill>
                            <a:srgbClr val="FFFFFF"/>
                          </a:solidFill>
                          <a:latin typeface="Calibri"/>
                        </a:rPr>
                        <a:t> </a:t>
                      </a:r>
                      <a:endParaRPr lang="hr-HR" sz="600" b="1" i="0" u="none" strike="noStrike" dirty="0">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cijena projekta</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povećana/ smanjena vrijednost</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ukupno sa povećanjem</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ranije realizova</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cijene projekata za realizac </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realizovan u 2016.g.</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realizovan u 2017.g.</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realizovan u 2018.g.</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realizovan u 2019.g.</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realizovan u 2020.g.</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ukupno  realizovan 2016-2020 </a:t>
                      </a:r>
                      <a:r>
                        <a:rPr lang="hr-HR" sz="600" b="1" i="0" u="none" strike="noStrike">
                          <a:solidFill>
                            <a:srgbClr val="FFFFFF"/>
                          </a:solidFill>
                          <a:latin typeface="Calibri"/>
                        </a:rPr>
                        <a:t> </a:t>
                      </a:r>
                      <a:endParaRPr lang="hr-HR" sz="600" b="1" i="0" u="none" strike="noStrike">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a:solidFill>
                            <a:srgbClr val="000000"/>
                          </a:solidFill>
                          <a:latin typeface="Times New Roman"/>
                        </a:rPr>
                        <a:t>sve ukupno  realizovan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ctr"/>
                      <a:r>
                        <a:rPr lang="hr-HR" sz="600" b="1" i="0" u="none" strike="noStrike" dirty="0">
                          <a:solidFill>
                            <a:srgbClr val="000000"/>
                          </a:solidFill>
                          <a:latin typeface="Times New Roman"/>
                        </a:rPr>
                        <a:t>ostaje za realizaciju</a:t>
                      </a:r>
                      <a:r>
                        <a:rPr lang="hr-HR" sz="600" b="1" i="0" u="none" strike="noStrike" dirty="0">
                          <a:solidFill>
                            <a:srgbClr val="FFFFFF"/>
                          </a:solidFill>
                          <a:latin typeface="Calibri"/>
                        </a:rPr>
                        <a:t> </a:t>
                      </a:r>
                      <a:endParaRPr lang="hr-HR" sz="600" b="1" i="0" u="none" strike="noStrike" dirty="0">
                        <a:solidFill>
                          <a:srgbClr val="000000"/>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35203">
                <a:tc rowSpan="6">
                  <a:txBody>
                    <a:bodyPr/>
                    <a:lstStyle/>
                    <a:p>
                      <a:pPr algn="ctr" rtl="0" fontAlgn="t"/>
                      <a:r>
                        <a:rPr lang="hr-HR" sz="600" b="0" i="0" u="none" strike="noStrike" dirty="0">
                          <a:solidFill>
                            <a:srgbClr val="000000"/>
                          </a:solidFill>
                          <a:latin typeface="Times New Roman"/>
                        </a:rPr>
                        <a:t>1</a:t>
                      </a:r>
                    </a:p>
                    <a:p>
                      <a:pPr algn="ctr" rtl="0" fontAlgn="t"/>
                      <a:r>
                        <a:rPr lang="hr-HR" sz="600" b="0" i="0" u="none" strike="noStrike" dirty="0">
                          <a:solidFill>
                            <a:srgbClr val="000000"/>
                          </a:solidFill>
                          <a:latin typeface="Times New Roman"/>
                        </a:rPr>
                        <a:t> </a:t>
                      </a:r>
                    </a:p>
                    <a:p>
                      <a:pPr algn="ctr" rtl="0" fontAlgn="t"/>
                      <a:r>
                        <a:rPr lang="hr-HR" sz="600" b="0" i="0" u="none" strike="noStrike" dirty="0">
                          <a:solidFill>
                            <a:srgbClr val="000000"/>
                          </a:solidFill>
                          <a:latin typeface="Times New Roman"/>
                        </a:rPr>
                        <a:t> </a:t>
                      </a:r>
                    </a:p>
                    <a:p>
                      <a:pPr algn="ctr" rtl="0" fontAlgn="t"/>
                      <a:r>
                        <a:rPr lang="hr-HR" sz="600" b="0" i="0" u="none" strike="noStrike" dirty="0">
                          <a:solidFill>
                            <a:srgbClr val="000000"/>
                          </a:solidFill>
                          <a:latin typeface="Times New Roman"/>
                        </a:rPr>
                        <a:t> </a:t>
                      </a:r>
                    </a:p>
                    <a:p>
                      <a:pPr algn="ctr" rtl="0" fontAlgn="t"/>
                      <a:r>
                        <a:rPr lang="hr-HR" sz="600" b="0" i="0" u="none" strike="noStrike" dirty="0">
                          <a:solidFill>
                            <a:srgbClr val="000000"/>
                          </a:solidFill>
                          <a:latin typeface="Times New Roman"/>
                        </a:rPr>
                        <a:t> </a:t>
                      </a:r>
                    </a:p>
                    <a:p>
                      <a:pPr algn="ctr" rtl="0" fontAlgn="t"/>
                      <a:r>
                        <a:rPr lang="hr-HR" sz="600" b="0" i="0" u="none" strike="noStrike" dirty="0">
                          <a:solidFill>
                            <a:srgbClr val="000000"/>
                          </a:solidFill>
                          <a:latin typeface="Times New Roman"/>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rowSpan="6">
                  <a:txBody>
                    <a:bodyPr/>
                    <a:lstStyle/>
                    <a:p>
                      <a:pPr algn="l" rtl="0" fontAlgn="t"/>
                      <a:r>
                        <a:rPr lang="it-IT" sz="600" b="0" i="0" u="none" strike="noStrike" dirty="0">
                          <a:solidFill>
                            <a:srgbClr val="000000"/>
                          </a:solidFill>
                          <a:latin typeface="Times New Roman"/>
                        </a:rPr>
                        <a:t>GRUPA I            sport, kultura,       potrebe roma</a:t>
                      </a:r>
                      <a:r>
                        <a:rPr lang="it-IT" sz="600" b="0" i="0" u="none" strike="noStrike" dirty="0">
                          <a:solidFill>
                            <a:srgbClr val="000000"/>
                          </a:solidFill>
                          <a:latin typeface="Calibri"/>
                        </a:rPr>
                        <a:t> </a:t>
                      </a:r>
                      <a:endParaRPr lang="it-IT"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dirty="0">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9.087.826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9.087.826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207.440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8.880.386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2.811.726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1.296.400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1.276.900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1.178.650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1.184.650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7.748.326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7.955.766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1.132.060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73228">
                <a:tc vMerge="1">
                  <a:txBody>
                    <a:bodyPr/>
                    <a:lstStyle/>
                    <a:p>
                      <a:endParaRPr lang="hr-HR"/>
                    </a:p>
                  </a:txBody>
                  <a:tcPr/>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po planu </a:t>
                      </a:r>
                      <a:r>
                        <a:rPr lang="hr-HR" sz="600" b="0" i="0" u="none" strike="noStrike" dirty="0" smtClean="0">
                          <a:solidFill>
                            <a:srgbClr val="000000"/>
                          </a:solidFill>
                          <a:latin typeface="Times New Roman"/>
                        </a:rPr>
                        <a:t>rea</a:t>
                      </a:r>
                      <a:endParaRPr lang="hr-HR"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7.761.826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7.761.826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94.174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7.667.652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1.597.996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1.882.522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1.103.065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1.188.935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663.539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5.757.735</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5.866.692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1.895.134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43652">
                <a:tc vMerge="1">
                  <a:txBody>
                    <a:bodyPr/>
                    <a:lstStyle/>
                    <a:p>
                      <a:pPr algn="r" rtl="0" fontAlgn="t"/>
                      <a:endParaRPr lang="hr-HR" sz="600" b="0" i="0" u="none" strike="noStrike" dirty="0">
                        <a:solidFill>
                          <a:srgbClr val="000000"/>
                        </a:solidFill>
                        <a:latin typeface="Times New Roman"/>
                      </a:endParaRPr>
                    </a:p>
                  </a:txBody>
                  <a:tcPr marL="9525" marR="9525" marT="9525" marB="0"/>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1.326.000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1.326.000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187.900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1.138.100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72.926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95.926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195.900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chemeClr val="tx1"/>
                          </a:solidFill>
                          <a:latin typeface="Times New Roman"/>
                        </a:rPr>
                        <a:t>1.130.100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64778">
                <a:tc vMerge="1">
                  <a:txBody>
                    <a:bodyPr/>
                    <a:lstStyle/>
                    <a:p>
                      <a:pPr algn="r" rtl="0" fontAlgn="t"/>
                      <a:endParaRPr lang="hr-HR" sz="600" b="0" i="0" u="none" strike="noStrike" dirty="0">
                        <a:solidFill>
                          <a:srgbClr val="000000"/>
                        </a:solidFill>
                        <a:latin typeface="Times New Roman"/>
                      </a:endParaRPr>
                    </a:p>
                  </a:txBody>
                  <a:tcPr marL="9525" marR="9525" marT="9525" marB="0"/>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985.500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985.500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70.078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915.422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50.025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86.031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196.880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252.192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336.467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1.015.800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655.206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330.294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11111">
                <a:tc vMerge="1">
                  <a:txBody>
                    <a:bodyPr/>
                    <a:lstStyle/>
                    <a:p>
                      <a:pPr algn="r" rtl="0" fontAlgn="t"/>
                      <a:endParaRPr lang="hr-HR" sz="600" b="0" i="0" u="none" strike="noStrike" dirty="0">
                        <a:solidFill>
                          <a:srgbClr val="000000"/>
                        </a:solidFill>
                        <a:latin typeface="Times New Roman"/>
                      </a:endParaRPr>
                    </a:p>
                  </a:txBody>
                  <a:tcPr marL="9525" marR="9525" marT="9525" marB="0"/>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dosli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2.205.000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2.205.000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2.205.000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2.000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9.000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chemeClr val="tx1"/>
                          </a:solidFill>
                          <a:latin typeface="Times New Roman"/>
                        </a:rPr>
                        <a:t>2.196.000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t"/>
                      <a:endParaRPr lang="hr-HR" sz="600" b="0" i="0" u="none" strike="noStrike" dirty="0">
                        <a:solidFill>
                          <a:srgbClr val="000000"/>
                        </a:solidFill>
                        <a:latin typeface="Times New Roman"/>
                      </a:endParaRPr>
                    </a:p>
                  </a:txBody>
                  <a:tcPr marL="9525" marR="9525" marT="9525" marB="0"/>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9.087.826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3.190.500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12.278.326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352.152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11.926.174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1.650.021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1.970.553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1.301.945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1.452.127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1.072.932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6.871.461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6.726.798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5.551.528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rowSpan="6">
                  <a:txBody>
                    <a:bodyPr/>
                    <a:lstStyle/>
                    <a:p>
                      <a:pPr algn="ctr" rtl="0" fontAlgn="b"/>
                      <a:r>
                        <a:rPr lang="hr-HR" sz="600" b="0" i="0" u="none" strike="noStrike" dirty="0">
                          <a:solidFill>
                            <a:srgbClr val="000000"/>
                          </a:solidFill>
                          <a:latin typeface="Calibri"/>
                        </a:rPr>
                        <a:t>2</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rowSpan="6">
                  <a:txBody>
                    <a:bodyPr/>
                    <a:lstStyle/>
                    <a:p>
                      <a:pPr algn="l" rtl="0" fontAlgn="t"/>
                      <a:r>
                        <a:rPr lang="hr-HR" sz="600" b="0" i="0" u="none" strike="noStrike" dirty="0">
                          <a:solidFill>
                            <a:srgbClr val="000000"/>
                          </a:solidFill>
                          <a:latin typeface="Times New Roman"/>
                        </a:rPr>
                        <a:t>GRUPA II       toplifikacija,    deminiranje</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17.429.679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17.429.679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2.830.732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14.598.947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1.871.000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1.941.000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2.021.000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1.536.000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1.910.268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9.279.268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12.110.000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5.319.679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po planu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12.110.000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250.091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12.360.091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2.830.732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9.529.359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1.264.965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1.914.017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65.000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230.138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7.019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1.767.529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6.304.852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6.055.239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5.319.679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366.015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4.953.664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4.953.664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5.685.694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248.000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248.000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218.000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50.000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44.410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7.000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367.032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124.410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123.590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došli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105.022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a:solidFill>
                            <a:schemeClr val="tx1"/>
                          </a:solidFill>
                          <a:latin typeface="Times New Roman"/>
                        </a:rPr>
                        <a:t>129.432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17.429.679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864.106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17.561.755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2.860.732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14.701.023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1.264.965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1.914.017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274.548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119.041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b"/>
                      <a:r>
                        <a:rPr lang="hr-HR" sz="600" b="0" i="0" u="none" strike="noStrike" dirty="0">
                          <a:solidFill>
                            <a:schemeClr val="tx1"/>
                          </a:solidFill>
                          <a:latin typeface="Times New Roman"/>
                        </a:rPr>
                        <a:t>2.263.993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6.429.262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11.864.523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rowSpan="6">
                  <a:txBody>
                    <a:bodyPr/>
                    <a:lstStyle/>
                    <a:p>
                      <a:pPr algn="ctr" rtl="0" fontAlgn="b"/>
                      <a:r>
                        <a:rPr lang="hr-HR" sz="600" b="0" i="0" u="none" strike="noStrike" dirty="0">
                          <a:solidFill>
                            <a:srgbClr val="000000"/>
                          </a:solidFill>
                          <a:latin typeface="Calibri"/>
                        </a:rPr>
                        <a:t>3</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rowSpan="6">
                  <a:txBody>
                    <a:bodyPr/>
                    <a:lstStyle/>
                    <a:p>
                      <a:pPr algn="l" rtl="0" fontAlgn="t"/>
                      <a:r>
                        <a:rPr lang="hr-HR" sz="600" b="0" i="0" u="none" strike="noStrike" dirty="0">
                          <a:solidFill>
                            <a:srgbClr val="000000"/>
                          </a:solidFill>
                          <a:latin typeface="Times New Roman"/>
                        </a:rPr>
                        <a:t>GRUPA III          vodovod,        kanalizacija</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31.542.414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31.542.414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1.726.296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29.816.118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2.761.024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1.386.000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2.142.491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1.790.854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1.704.592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9.784.961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11.511.257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20.031.157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po planu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10.475.414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1.171.905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11.647.319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675.523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10.971.796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2.731.818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1.387.864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108.590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673.072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280.553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3.682.186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5.576.867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6.070.452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21.067.000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50.044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21.117.044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1.035.854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20.081.190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304.485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351.044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151.665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56.807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96.161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2.088.377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1.899.855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19.217.189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2.047.898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2.047.898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2.047.898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491.743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262.974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654.986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529.468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2.457.043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1.409.703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638.195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došli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13.497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13.497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31.542.414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3.269.847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34.812.261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1.711.377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33.100.884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3.036.303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2.230.651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523.229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1.384.865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919.679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8.241.103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8.886.425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25.925.836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rowSpan="6">
                  <a:txBody>
                    <a:bodyPr/>
                    <a:lstStyle/>
                    <a:p>
                      <a:pPr algn="ctr" rtl="0" fontAlgn="b"/>
                      <a:r>
                        <a:rPr lang="hr-HR" sz="600" b="0" i="0" u="none" strike="noStrike" dirty="0">
                          <a:solidFill>
                            <a:srgbClr val="000000"/>
                          </a:solidFill>
                          <a:latin typeface="Calibri"/>
                        </a:rPr>
                        <a:t>4</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rowSpan="6">
                  <a:txBody>
                    <a:bodyPr/>
                    <a:lstStyle/>
                    <a:p>
                      <a:pPr algn="l" rtl="0" fontAlgn="t"/>
                      <a:r>
                        <a:rPr lang="hr-HR" sz="600" b="0" i="0" u="none" strike="noStrike" dirty="0">
                          <a:solidFill>
                            <a:srgbClr val="000000"/>
                          </a:solidFill>
                          <a:latin typeface="Times New Roman"/>
                        </a:rPr>
                        <a:t>GRUPA IV       putevi, ulice, mostovi, javna rasvjeta, dom kulture, ostali obj</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23.277.680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23.277.680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2.158.457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21.119.223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1.883.800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1.195.128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1.025.000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766.000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921.336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5.791.264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7.949.721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15.327.959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po planu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6.292.790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4.367.710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10.660.500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1.907.935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8.752.565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1.854.102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1.322.293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670.459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924.861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599.534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5.889.439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6.679.650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3.980.850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16.984.890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970.776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17.955.666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1.971.612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15.984.054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1.415.919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2.326.517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337.838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524.154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230.923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4.606.727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6.576.040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11.379.626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1.407.362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1.407.362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47.355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1.360.007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230.602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216.316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323.190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451.202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560.721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3.303.277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1.268.665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138.697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došli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7.518.222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7.518.222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7.518.222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600.000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1.049.577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10.455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111.251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1.649.577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5.868.645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23.277.680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14.264.070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37.541.750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3.926.902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33.614.848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3.500.623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3.865.126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1.931.487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2.949.794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1.401.633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13.910.694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16.173.932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21.367.818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rowSpan="6">
                  <a:txBody>
                    <a:bodyPr/>
                    <a:lstStyle/>
                    <a:p>
                      <a:pPr algn="ctr" rtl="0" fontAlgn="b"/>
                      <a:r>
                        <a:rPr lang="hr-HR" sz="600" b="0" i="0" u="none" strike="noStrike" dirty="0">
                          <a:solidFill>
                            <a:srgbClr val="000000"/>
                          </a:solidFill>
                          <a:latin typeface="Calibri"/>
                        </a:rPr>
                        <a:t>5</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rowSpan="6">
                  <a:txBody>
                    <a:bodyPr/>
                    <a:lstStyle/>
                    <a:p>
                      <a:pPr algn="ctr" rtl="0" fontAlgn="t"/>
                      <a:r>
                        <a:rPr lang="hr-HR" sz="600" b="0" i="0" u="none" strike="noStrike" dirty="0">
                          <a:solidFill>
                            <a:srgbClr val="000000"/>
                          </a:solidFill>
                          <a:latin typeface="Times New Roman"/>
                        </a:rPr>
                        <a:t>GRUPA V       oprema,       dokumentacija</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4.387.000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4.387.000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72.879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4.314.121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784.000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1.067.260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1.146.000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373.000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308.000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3.678.260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3.751.139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635.861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po planu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3.747.000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3.747.000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63.877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3.683.123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191.509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188.307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341.300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235.917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255.482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1.290.577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1.020.910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2.726.090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640.000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930.000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1.570.000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22.863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1.547.137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821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4.680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3.230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108.523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316.188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31.594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1.538.406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687.553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687.553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142.002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545.551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25.000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72.080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29.086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129.871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43.313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290.634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398.039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289.514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došli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155.950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155.950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155.950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34.563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34.563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121.387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4.387.000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1.773.503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6.160.503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228.742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5.931.761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216.509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261.208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375.066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403.581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407.318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1.897.399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1.485.106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4.675.397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rowSpan="6">
                  <a:txBody>
                    <a:bodyPr/>
                    <a:lstStyle/>
                    <a:p>
                      <a:pPr algn="ctr" rtl="0" fontAlgn="b"/>
                      <a:r>
                        <a:rPr lang="hr-HR" sz="600" b="0" i="0" u="none" strike="noStrike" dirty="0">
                          <a:solidFill>
                            <a:srgbClr val="000000"/>
                          </a:solidFill>
                          <a:latin typeface="Calibri"/>
                        </a:rPr>
                        <a:t>6</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p>
                      <a:pPr algn="ctr" rtl="0" fontAlgn="b"/>
                      <a:r>
                        <a:rPr lang="hr-HR" sz="600" b="0" i="0" u="none" strike="noStrike" dirty="0">
                          <a:solidFill>
                            <a:srgbClr val="000000"/>
                          </a:solidFill>
                          <a:latin typeface="Calibri"/>
                        </a:rPr>
                        <a:t> </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rowSpan="6">
                  <a:txBody>
                    <a:bodyPr/>
                    <a:lstStyle/>
                    <a:p>
                      <a:pPr algn="l" rtl="0" fontAlgn="t"/>
                      <a:r>
                        <a:rPr lang="hr-HR" sz="600" b="0" i="0" u="none" strike="noStrike" dirty="0">
                          <a:solidFill>
                            <a:srgbClr val="000000"/>
                          </a:solidFill>
                          <a:latin typeface="Times New Roman"/>
                        </a:rPr>
                        <a:t>GRUPA VI           klizišta, izletišta, deponije, regulacija</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dirty="0">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16.242.983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16.242.983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1.260.422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14.982.561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2.176.654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1.248.000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1.168.000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1.113.000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3.043.317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8.748.971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10.009.393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6.233.590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po planu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9.875.483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489.489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10.364.972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1.470.618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8.894.354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2.005.669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910.314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184.404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635.337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534.021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2.911.685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5.206.342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5.158.630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6.367.500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815.090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7.182.590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7.182.590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50.000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41.356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101.356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50.000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7.132.590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2.252.740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2.252.740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655.138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1.597.602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575.339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381.761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252.693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188.896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444.445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1.980.518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2.053.827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198.913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a:solidFill>
                            <a:srgbClr val="000000"/>
                          </a:solidFill>
                          <a:latin typeface="Times New Roman"/>
                        </a:rPr>
                        <a:t>došli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910.965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910.965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910.965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41.688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41.305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a:solidFill>
                            <a:schemeClr val="tx1"/>
                          </a:solidFill>
                          <a:latin typeface="Times New Roman"/>
                        </a:rPr>
                        <a:t>82.993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41.688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chemeClr val="tx1"/>
                          </a:solidFill>
                          <a:latin typeface="Times New Roman"/>
                        </a:rPr>
                        <a:t>869.277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vMerge="1">
                  <a:txBody>
                    <a:bodyPr/>
                    <a:lstStyle/>
                    <a:p>
                      <a:pPr algn="r" rtl="0" fontAlgn="b"/>
                      <a:endParaRPr lang="hr-HR" sz="600" b="0" i="0" u="none" strike="noStrike" dirty="0">
                        <a:solidFill>
                          <a:srgbClr val="000000"/>
                        </a:solidFill>
                        <a:latin typeface="Calibri"/>
                      </a:endParaRPr>
                    </a:p>
                  </a:txBody>
                  <a:tcPr marL="9525" marR="9525" marT="9525" marB="0" anchor="b"/>
                </a:tc>
                <a:tc vMerge="1">
                  <a:txBody>
                    <a:bodyPr/>
                    <a:lstStyle/>
                    <a:p>
                      <a:endParaRPr lang="hr-HR"/>
                    </a:p>
                  </a:txBody>
                  <a:tcPr/>
                </a:tc>
                <a:tc>
                  <a:txBody>
                    <a:bodyPr/>
                    <a:lstStyle/>
                    <a:p>
                      <a:pPr algn="ctr" rtl="0" fontAlgn="t"/>
                      <a:r>
                        <a:rPr lang="hr-HR" sz="600" b="0" i="0" u="none" strike="noStrike" dirty="0">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16.242.983</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4.468.284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20.711.267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2.125.756</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18.585.511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2.581.008</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1.292.075</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437.097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915.921</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1.061.127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5.076.552</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7.351.857</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13.359.410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a:txBody>
                    <a:bodyPr/>
                    <a:lstStyle/>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b"/>
                      <a:r>
                        <a:rPr lang="hr-HR" sz="600" b="0" i="0" u="none" strike="noStrike" dirty="0">
                          <a:solidFill>
                            <a:srgbClr val="000000"/>
                          </a:solidFill>
                          <a:latin typeface="Times New Roman"/>
                        </a:rPr>
                        <a:t>ukupno</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dirty="0">
                          <a:solidFill>
                            <a:srgbClr val="000000"/>
                          </a:solidFill>
                          <a:latin typeface="Times New Roman"/>
                        </a:rPr>
                        <a:t>vrij.po planu</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101.967.582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101.967.582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8.256.226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93.711.356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12.288.204</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8.133.788</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8.779.391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6.757.504</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9.072.163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45.031.050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53.287.276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48.680.306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a:txBody>
                    <a:bodyPr/>
                    <a:lstStyle/>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b"/>
                      <a:r>
                        <a:rPr lang="hr-HR" sz="600" b="0" i="0" u="none" strike="noStrike" dirty="0">
                          <a:solidFill>
                            <a:srgbClr val="000000"/>
                          </a:solidFill>
                          <a:latin typeface="Times New Roman"/>
                        </a:rPr>
                        <a:t>ukupno</a:t>
                      </a:r>
                      <a:r>
                        <a:rPr lang="hr-HR" sz="600" b="0" i="0" u="none" strike="noStrike" dirty="0">
                          <a:solidFill>
                            <a:srgbClr val="000000"/>
                          </a:solidFill>
                          <a:latin typeface="Calibri"/>
                        </a:rPr>
                        <a:t> </a:t>
                      </a:r>
                      <a:endParaRPr lang="hr-HR" sz="600" b="0" i="0" u="none" strike="noStrike" dirty="0">
                        <a:solidFill>
                          <a:srgbClr val="000000"/>
                        </a:solidFill>
                        <a:latin typeface="Times New Roman"/>
                      </a:endParaRP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dirty="0">
                          <a:solidFill>
                            <a:srgbClr val="000000"/>
                          </a:solidFill>
                          <a:latin typeface="Times New Roman"/>
                        </a:rPr>
                        <a:t>po planu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50.262.513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6.279.195</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56.541.708</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7.042.859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49.498.849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9.646.059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7.605.317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2.472.818</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3.888.260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smtClean="0">
                          <a:solidFill>
                            <a:schemeClr val="tx1"/>
                          </a:solidFill>
                          <a:latin typeface="Times New Roman"/>
                        </a:rPr>
                        <a:t>2.340.148</a:t>
                      </a:r>
                      <a:endParaRPr lang="hr-HR" sz="600" b="0" i="0" u="none" strike="noStrike" dirty="0">
                        <a:solidFill>
                          <a:schemeClr val="tx1"/>
                        </a:solidFill>
                        <a:latin typeface="Times New Roman"/>
                      </a:endParaRP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23.612.454</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30.655.313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25.886.395</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a:txBody>
                    <a:bodyPr/>
                    <a:lstStyle/>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b"/>
                      <a:r>
                        <a:rPr lang="hr-HR" sz="600" b="0" i="0" u="none" strike="noStrike">
                          <a:solidFill>
                            <a:srgbClr val="000000"/>
                          </a:solidFill>
                          <a:latin typeface="Times New Roman"/>
                        </a:rPr>
                        <a:t>ukupno</a:t>
                      </a:r>
                      <a:r>
                        <a:rPr lang="hr-HR" sz="600" b="0" i="0" u="none" strike="noStrike">
                          <a:solidFill>
                            <a:srgbClr val="000000"/>
                          </a:solidFill>
                          <a:latin typeface="Calibri"/>
                        </a:rPr>
                        <a:t> </a:t>
                      </a:r>
                      <a:endParaRPr lang="hr-HR" sz="600" b="0" i="0" u="none" strike="noStrike">
                        <a:solidFill>
                          <a:srgbClr val="000000"/>
                        </a:solidFill>
                        <a:latin typeface="Times New Roman"/>
                      </a:endParaRP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dirty="0">
                          <a:solidFill>
                            <a:srgbClr val="000000"/>
                          </a:solidFill>
                          <a:latin typeface="Times New Roman"/>
                        </a:rPr>
                        <a:t>nije planir</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51.705.069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3.131.925</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dirty="0">
                          <a:solidFill>
                            <a:srgbClr val="000000"/>
                          </a:solidFill>
                          <a:latin typeface="Times New Roman"/>
                        </a:rPr>
                        <a:t>54.836.994</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3.218.229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51.618.765</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1.722.404</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2.680.382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496.183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636.191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549.889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5.535.160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8.753.389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46.083.605</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a:txBody>
                    <a:bodyPr/>
                    <a:lstStyle/>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b"/>
                      <a:r>
                        <a:rPr lang="hr-HR" sz="600" b="0" i="0" u="none" strike="noStrike">
                          <a:solidFill>
                            <a:srgbClr val="000000"/>
                          </a:solidFill>
                          <a:latin typeface="Times New Roman"/>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novi real.</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7.629.053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7.629.053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944.573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6.684.480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880.966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1.247.931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1.114.823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rgbClr val="000000"/>
                          </a:solidFill>
                          <a:latin typeface="Times New Roman"/>
                        </a:rPr>
                        <a:t>1.721.557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1.921.414</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4.965.277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5.909.850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1.719.203</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a:txBody>
                    <a:bodyPr/>
                    <a:lstStyle/>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b"/>
                      <a:r>
                        <a:rPr lang="hr-HR" sz="600" b="0" i="0" u="none" strike="noStrike">
                          <a:solidFill>
                            <a:srgbClr val="000000"/>
                          </a:solidFill>
                          <a:latin typeface="Times New Roman"/>
                        </a:rPr>
                        <a:t>ukupno</a:t>
                      </a:r>
                      <a:r>
                        <a:rPr lang="hr-HR" sz="600" b="0" i="0" u="none" strike="noStrike">
                          <a:solidFill>
                            <a:srgbClr val="000000"/>
                          </a:solidFill>
                          <a:latin typeface="Calibri"/>
                        </a:rPr>
                        <a:t> </a:t>
                      </a:r>
                      <a:endParaRPr lang="hr-HR" sz="600" b="0" i="0" u="none" strike="noStrike">
                        <a:solidFill>
                          <a:srgbClr val="000000"/>
                        </a:solidFill>
                        <a:latin typeface="Times New Roman"/>
                      </a:endParaRP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došli novi</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10.790.137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0" i="0" u="none" strike="noStrike">
                          <a:solidFill>
                            <a:srgbClr val="000000"/>
                          </a:solidFill>
                          <a:latin typeface="Times New Roman"/>
                        </a:rPr>
                        <a:t>10.790.137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10.790.137</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600.000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1.134.828</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170.279</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1.734.828</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1.734.828</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9.055.309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126753">
                <a:tc>
                  <a:txBody>
                    <a:bodyPr/>
                    <a:lstStyle/>
                    <a:p>
                      <a:pPr algn="ctr" rtl="0" fontAlgn="b"/>
                      <a:r>
                        <a:rPr lang="hr-HR" sz="600" b="0" i="0" u="none" strike="noStrike" dirty="0">
                          <a:solidFill>
                            <a:srgbClr val="000000"/>
                          </a:solidFill>
                          <a:latin typeface="Calibri"/>
                        </a:rPr>
                        <a:t> </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b"/>
                      <a:r>
                        <a:rPr lang="hr-HR" sz="600" b="0" i="0" u="none" strike="noStrike">
                          <a:solidFill>
                            <a:srgbClr val="000000"/>
                          </a:solidFill>
                          <a:latin typeface="Times New Roman"/>
                        </a:rPr>
                        <a:t>SVE</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rtl="0" fontAlgn="t"/>
                      <a:r>
                        <a:rPr lang="hr-HR" sz="600" b="0" i="0" u="none" strike="noStrike">
                          <a:solidFill>
                            <a:srgbClr val="000000"/>
                          </a:solidFill>
                          <a:latin typeface="Times New Roman"/>
                        </a:rPr>
                        <a:t>ukupno</a:t>
                      </a:r>
                    </a:p>
                  </a:txBody>
                  <a:tcPr marL="9525" marR="9525" marT="9525"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101.967.582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27.830.310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129.797.892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11.205.661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118.592.231</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12.249.429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11.533.630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4.683.824</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rgbClr val="000000"/>
                          </a:solidFill>
                          <a:latin typeface="Times New Roman"/>
                        </a:rPr>
                        <a:t>7.380.836</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fontAlgn="ctr"/>
                      <a:r>
                        <a:rPr lang="hr-HR" sz="600" b="0" i="0" u="none" strike="noStrike" dirty="0">
                          <a:solidFill>
                            <a:schemeClr val="tx1"/>
                          </a:solidFill>
                          <a:latin typeface="Times New Roman"/>
                        </a:rPr>
                        <a:t>4.981.730</a:t>
                      </a:r>
                    </a:p>
                  </a:txBody>
                  <a:tcPr marL="9525" marR="9525" marT="9525"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35.847.719</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a:solidFill>
                            <a:schemeClr val="tx1"/>
                          </a:solidFill>
                          <a:latin typeface="Times New Roman"/>
                        </a:rPr>
                        <a:t>47.053.380</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rtl="0" fontAlgn="b"/>
                      <a:r>
                        <a:rPr lang="hr-HR" sz="600" b="1" i="0" u="none" strike="noStrike" dirty="0">
                          <a:solidFill>
                            <a:schemeClr val="tx1"/>
                          </a:solidFill>
                          <a:latin typeface="Times New Roman"/>
                        </a:rPr>
                        <a:t>82.744.512</a:t>
                      </a:r>
                    </a:p>
                  </a:txBody>
                  <a:tcPr marL="9525" marR="9525" marT="9525"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sp>
        <p:nvSpPr>
          <p:cNvPr id="5" name="Title 1"/>
          <p:cNvSpPr txBox="1">
            <a:spLocks/>
          </p:cNvSpPr>
          <p:nvPr/>
        </p:nvSpPr>
        <p:spPr>
          <a:xfrm>
            <a:off x="457200" y="960438"/>
            <a:ext cx="8229600" cy="334962"/>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hr-HR" sz="1100" b="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REALIZACIJA: PROGRAM KAPITALNIH INVESTICIJA OPĆINE GRAČANICA 2016-2020 - za period 2016-20</a:t>
            </a:r>
            <a:r>
              <a:rPr kumimoji="0" lang="hr-HR" sz="1100" b="0" i="0" u="none" strike="noStrike" kern="1200" cap="none" spc="0" normalizeH="0" baseline="0" noProof="0" dirty="0" smtClean="0">
                <a:ln>
                  <a:noFill/>
                </a:ln>
                <a:solidFill>
                  <a:srgbClr val="FF0000"/>
                </a:solidFill>
                <a:effectLst/>
                <a:uLnTx/>
                <a:uFillTx/>
                <a:latin typeface="Times New Roman" pitchFamily="18" charset="0"/>
                <a:ea typeface="+mn-ea"/>
                <a:cs typeface="Times New Roman" pitchFamily="18" charset="0"/>
              </a:rPr>
              <a:t>20</a:t>
            </a:r>
            <a:r>
              <a:rPr kumimoji="0" lang="hr-HR" sz="1100" b="0"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godina</a:t>
            </a:r>
            <a:endParaRPr kumimoji="0" lang="hr-HR" sz="1100" b="0" i="0" u="none" strike="noStrike" kern="1200" cap="none" spc="0" normalizeH="0" baseline="0" noProof="0" dirty="0">
              <a:ln>
                <a:noFill/>
              </a:ln>
              <a:solidFill>
                <a:schemeClr val="dk1"/>
              </a:solidFill>
              <a:effectLst/>
              <a:uLnTx/>
              <a:uFillTx/>
              <a:latin typeface="+mn-lt"/>
              <a:ea typeface="+mn-ea"/>
              <a:cs typeface="+mn-cs"/>
            </a:endParaRPr>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graphicFrame>
        <p:nvGraphicFramePr>
          <p:cNvPr id="8" name="Content Placeholder 3"/>
          <p:cNvGraphicFramePr>
            <a:graphicFrameLocks/>
          </p:cNvGraphicFramePr>
          <p:nvPr/>
        </p:nvGraphicFramePr>
        <p:xfrm>
          <a:off x="457201" y="1461076"/>
          <a:ext cx="8229596" cy="4537549"/>
        </p:xfrm>
        <a:graphic>
          <a:graphicData uri="http://schemas.openxmlformats.org/drawingml/2006/table">
            <a:tbl>
              <a:tblPr firstRow="1" bandRow="1">
                <a:tableStyleId>{5C22544A-7EE6-4342-B048-85BDC9FD1C3A}</a:tableStyleId>
              </a:tblPr>
              <a:tblGrid>
                <a:gridCol w="228599"/>
                <a:gridCol w="685800"/>
                <a:gridCol w="609600"/>
                <a:gridCol w="685800"/>
                <a:gridCol w="609600"/>
                <a:gridCol w="609600"/>
                <a:gridCol w="662385"/>
                <a:gridCol w="593910"/>
                <a:gridCol w="593910"/>
                <a:gridCol w="593910"/>
                <a:gridCol w="593910"/>
                <a:gridCol w="574748"/>
                <a:gridCol w="574748"/>
                <a:gridCol w="613076"/>
              </a:tblGrid>
              <a:tr h="386665">
                <a:tc>
                  <a:txBody>
                    <a:bodyPr/>
                    <a:lstStyle/>
                    <a:p>
                      <a:pPr algn="ctr">
                        <a:lnSpc>
                          <a:spcPct val="115000"/>
                        </a:lnSpc>
                        <a:spcAft>
                          <a:spcPts val="0"/>
                        </a:spcAft>
                      </a:pPr>
                      <a:r>
                        <a:rPr lang="hr-HR" sz="700" dirty="0">
                          <a:solidFill>
                            <a:srgbClr val="000000"/>
                          </a:solidFill>
                          <a:latin typeface="Times New Roman"/>
                          <a:ea typeface="Times New Roman"/>
                          <a:cs typeface="Times New Roman"/>
                        </a:rPr>
                        <a:t>r.b.</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oznaka</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cijena projekta</a:t>
                      </a:r>
                      <a:endParaRPr lang="hr-HR" sz="700" dirty="0">
                        <a:latin typeface="Calibri"/>
                        <a:ea typeface="Times New Roman"/>
                        <a:cs typeface="Times New Roman"/>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hr-HR" sz="700" dirty="0" smtClean="0">
                          <a:solidFill>
                            <a:srgbClr val="000000"/>
                          </a:solidFill>
                          <a:latin typeface="Times New Roman"/>
                          <a:ea typeface="Times New Roman"/>
                          <a:cs typeface="Times New Roman"/>
                        </a:rPr>
                        <a:t>cijena projekta sa</a:t>
                      </a:r>
                      <a:endParaRPr lang="hr-HR" sz="700" dirty="0" smtClean="0">
                        <a:latin typeface="+mn-lt"/>
                        <a:ea typeface="Times New Roman"/>
                        <a:cs typeface="Times New Roman"/>
                      </a:endParaRPr>
                    </a:p>
                    <a:p>
                      <a:pPr algn="ctr">
                        <a:lnSpc>
                          <a:spcPct val="115000"/>
                        </a:lnSpc>
                        <a:spcAft>
                          <a:spcPts val="0"/>
                        </a:spcAft>
                      </a:pPr>
                      <a:r>
                        <a:rPr lang="hr-HR" sz="700" dirty="0" smtClean="0">
                          <a:latin typeface="Calibri"/>
                          <a:ea typeface="Times New Roman"/>
                          <a:cs typeface="Times New Roman"/>
                        </a:rPr>
                        <a:t>povećanjem</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ranije realizova</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cijene projekata </a:t>
                      </a:r>
                      <a:r>
                        <a:rPr lang="hr-HR" sz="700" dirty="0" smtClean="0">
                          <a:solidFill>
                            <a:srgbClr val="000000"/>
                          </a:solidFill>
                          <a:latin typeface="Times New Roman"/>
                          <a:ea typeface="Times New Roman"/>
                          <a:cs typeface="Times New Roman"/>
                        </a:rPr>
                        <a:t> za realizaciju</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realizovan u </a:t>
                      </a:r>
                      <a:r>
                        <a:rPr lang="hr-HR" sz="700" b="1" dirty="0" smtClean="0">
                          <a:solidFill>
                            <a:srgbClr val="000000"/>
                          </a:solidFill>
                          <a:latin typeface="Times New Roman"/>
                          <a:ea typeface="Times New Roman"/>
                          <a:cs typeface="Times New Roman"/>
                        </a:rPr>
                        <a:t>2016</a:t>
                      </a:r>
                      <a:r>
                        <a:rPr lang="hr-HR" sz="700" dirty="0" smtClean="0">
                          <a:solidFill>
                            <a:srgbClr val="000000"/>
                          </a:solidFill>
                          <a:latin typeface="Times New Roman"/>
                          <a:ea typeface="Times New Roman"/>
                          <a:cs typeface="Times New Roman"/>
                        </a:rPr>
                        <a:t>.g</a:t>
                      </a:r>
                      <a:r>
                        <a:rPr lang="hr-HR" sz="700" dirty="0">
                          <a:solidFill>
                            <a:srgbClr val="000000"/>
                          </a:solidFill>
                          <a:latin typeface="Times New Roman"/>
                          <a:ea typeface="Times New Roman"/>
                          <a:cs typeface="Times New Roman"/>
                        </a:rPr>
                        <a:t>.</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realizovan u </a:t>
                      </a:r>
                      <a:r>
                        <a:rPr lang="hr-HR" sz="700" b="1" dirty="0" smtClean="0">
                          <a:solidFill>
                            <a:srgbClr val="000000"/>
                          </a:solidFill>
                          <a:latin typeface="Times New Roman"/>
                          <a:ea typeface="Times New Roman"/>
                          <a:cs typeface="Times New Roman"/>
                        </a:rPr>
                        <a:t>2017</a:t>
                      </a:r>
                      <a:r>
                        <a:rPr lang="hr-HR" sz="700" dirty="0" smtClean="0">
                          <a:solidFill>
                            <a:srgbClr val="000000"/>
                          </a:solidFill>
                          <a:latin typeface="Times New Roman"/>
                          <a:ea typeface="Times New Roman"/>
                          <a:cs typeface="Times New Roman"/>
                        </a:rPr>
                        <a:t>.g</a:t>
                      </a:r>
                      <a:r>
                        <a:rPr lang="hr-HR" sz="700" dirty="0">
                          <a:solidFill>
                            <a:srgbClr val="000000"/>
                          </a:solidFill>
                          <a:latin typeface="Times New Roman"/>
                          <a:ea typeface="Times New Roman"/>
                          <a:cs typeface="Times New Roman"/>
                        </a:rPr>
                        <a:t>.</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realizovan u </a:t>
                      </a:r>
                      <a:r>
                        <a:rPr lang="hr-HR" sz="700" b="1" dirty="0" smtClean="0">
                          <a:solidFill>
                            <a:srgbClr val="000000"/>
                          </a:solidFill>
                          <a:latin typeface="Times New Roman"/>
                          <a:ea typeface="Times New Roman"/>
                          <a:cs typeface="Times New Roman"/>
                        </a:rPr>
                        <a:t>2018</a:t>
                      </a:r>
                      <a:r>
                        <a:rPr lang="hr-HR" sz="700" dirty="0" smtClean="0">
                          <a:solidFill>
                            <a:srgbClr val="000000"/>
                          </a:solidFill>
                          <a:latin typeface="Times New Roman"/>
                          <a:ea typeface="Times New Roman"/>
                          <a:cs typeface="Times New Roman"/>
                        </a:rPr>
                        <a:t>.g</a:t>
                      </a:r>
                      <a:r>
                        <a:rPr lang="hr-HR" sz="700" dirty="0">
                          <a:solidFill>
                            <a:srgbClr val="000000"/>
                          </a:solidFill>
                          <a:latin typeface="Times New Roman"/>
                          <a:ea typeface="Times New Roman"/>
                          <a:cs typeface="Times New Roman"/>
                        </a:rPr>
                        <a:t>.</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realizovan u </a:t>
                      </a:r>
                      <a:r>
                        <a:rPr lang="hr-HR" sz="700" b="1" dirty="0" smtClean="0">
                          <a:solidFill>
                            <a:srgbClr val="000000"/>
                          </a:solidFill>
                          <a:latin typeface="Times New Roman"/>
                          <a:ea typeface="Times New Roman"/>
                          <a:cs typeface="Times New Roman"/>
                        </a:rPr>
                        <a:t>2019</a:t>
                      </a:r>
                      <a:r>
                        <a:rPr lang="hr-HR" sz="700" dirty="0" smtClean="0">
                          <a:solidFill>
                            <a:srgbClr val="000000"/>
                          </a:solidFill>
                          <a:latin typeface="Times New Roman"/>
                          <a:ea typeface="Times New Roman"/>
                          <a:cs typeface="Times New Roman"/>
                        </a:rPr>
                        <a:t>.g</a:t>
                      </a:r>
                      <a:r>
                        <a:rPr lang="hr-HR" sz="700" dirty="0">
                          <a:solidFill>
                            <a:srgbClr val="000000"/>
                          </a:solidFill>
                          <a:latin typeface="Times New Roman"/>
                          <a:ea typeface="Times New Roman"/>
                          <a:cs typeface="Times New Roman"/>
                        </a:rPr>
                        <a:t>.</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realizovan u </a:t>
                      </a:r>
                      <a:r>
                        <a:rPr lang="hr-HR" sz="700" b="1" dirty="0" smtClean="0">
                          <a:solidFill>
                            <a:srgbClr val="000000"/>
                          </a:solidFill>
                          <a:latin typeface="Times New Roman"/>
                          <a:ea typeface="Times New Roman"/>
                          <a:cs typeface="Times New Roman"/>
                        </a:rPr>
                        <a:t>2020</a:t>
                      </a:r>
                      <a:r>
                        <a:rPr lang="hr-HR" sz="700" dirty="0" smtClean="0">
                          <a:solidFill>
                            <a:srgbClr val="000000"/>
                          </a:solidFill>
                          <a:latin typeface="Times New Roman"/>
                          <a:ea typeface="Times New Roman"/>
                          <a:cs typeface="Times New Roman"/>
                        </a:rPr>
                        <a:t>.g</a:t>
                      </a:r>
                      <a:r>
                        <a:rPr lang="hr-HR" sz="700" dirty="0">
                          <a:solidFill>
                            <a:srgbClr val="000000"/>
                          </a:solidFill>
                          <a:latin typeface="Times New Roman"/>
                          <a:ea typeface="Times New Roman"/>
                          <a:cs typeface="Times New Roman"/>
                        </a:rPr>
                        <a:t>.</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smtClean="0">
                          <a:latin typeface="Calibri"/>
                          <a:ea typeface="Times New Roman"/>
                          <a:cs typeface="Times New Roman"/>
                        </a:rPr>
                        <a:t>Realizacija 2016-2020.</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ukupno </a:t>
                      </a:r>
                      <a:r>
                        <a:rPr lang="hr-HR" sz="700" dirty="0" smtClean="0">
                          <a:solidFill>
                            <a:srgbClr val="000000"/>
                          </a:solidFill>
                          <a:latin typeface="Times New Roman"/>
                          <a:ea typeface="Times New Roman"/>
                          <a:cs typeface="Times New Roman"/>
                        </a:rPr>
                        <a:t> realizovan </a:t>
                      </a:r>
                      <a:endParaRPr lang="hr-HR" sz="7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ostaje za realizaciju</a:t>
                      </a:r>
                      <a:endParaRPr lang="hr-HR" sz="700" dirty="0">
                        <a:latin typeface="Calibri"/>
                        <a:ea typeface="Times New Roman"/>
                        <a:cs typeface="Times New Roman"/>
                      </a:endParaRPr>
                    </a:p>
                  </a:txBody>
                  <a:tcPr marL="68580" marR="68580" marT="0" marB="0" anchor="ctr"/>
                </a:tc>
              </a:tr>
              <a:tr h="523511">
                <a:tc>
                  <a:txBody>
                    <a:bodyPr/>
                    <a:lstStyle/>
                    <a:p>
                      <a:pPr algn="r">
                        <a:lnSpc>
                          <a:spcPct val="115000"/>
                        </a:lnSpc>
                        <a:spcAft>
                          <a:spcPts val="0"/>
                        </a:spcAft>
                      </a:pPr>
                      <a:r>
                        <a:rPr lang="hr-HR" sz="700" dirty="0">
                          <a:solidFill>
                            <a:srgbClr val="000000"/>
                          </a:solidFill>
                          <a:latin typeface="Times New Roman"/>
                          <a:ea typeface="Times New Roman"/>
                          <a:cs typeface="Times New Roman"/>
                        </a:rPr>
                        <a:t>1</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latin typeface="Times New Roman"/>
                          <a:ea typeface="Times New Roman"/>
                          <a:cs typeface="Times New Roman"/>
                        </a:rPr>
                        <a:t>GRUPA I                    sport, kultura,       potrebe roma</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9.087.826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12.278.326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352.152</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11.926.174</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1.650.021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1.970.553</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1.301.945</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1.452.127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1.072.932</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7.447.578</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7.799.730</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1.288.096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475405">
                <a:tc>
                  <a:txBody>
                    <a:bodyPr/>
                    <a:lstStyle/>
                    <a:p>
                      <a:pPr algn="r">
                        <a:lnSpc>
                          <a:spcPct val="115000"/>
                        </a:lnSpc>
                        <a:spcAft>
                          <a:spcPts val="0"/>
                        </a:spcAft>
                      </a:pPr>
                      <a:r>
                        <a:rPr lang="hr-HR" sz="700">
                          <a:solidFill>
                            <a:srgbClr val="000000"/>
                          </a:solidFill>
                          <a:latin typeface="Calibri"/>
                          <a:ea typeface="Times New Roman"/>
                          <a:cs typeface="Calibri"/>
                        </a:rPr>
                        <a:t>2</a:t>
                      </a:r>
                      <a:endParaRPr lang="hr-HR" sz="7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latin typeface="Times New Roman"/>
                          <a:ea typeface="Times New Roman"/>
                          <a:cs typeface="Times New Roman"/>
                        </a:rPr>
                        <a:t>GRUPA II       toplifikacija,    deminiranje</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17.429.679</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17.561.755</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2.860.732</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14.701.023</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1.264.965</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1.914.017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115.000</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274.548</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119.041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3.687.571</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6.548.303</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10.881.376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91395">
                <a:tc>
                  <a:txBody>
                    <a:bodyPr/>
                    <a:lstStyle/>
                    <a:p>
                      <a:pPr algn="r">
                        <a:lnSpc>
                          <a:spcPct val="115000"/>
                        </a:lnSpc>
                        <a:spcAft>
                          <a:spcPts val="0"/>
                        </a:spcAft>
                      </a:pPr>
                      <a:r>
                        <a:rPr lang="hr-HR" sz="700">
                          <a:solidFill>
                            <a:srgbClr val="000000"/>
                          </a:solidFill>
                          <a:latin typeface="Calibri"/>
                          <a:ea typeface="Times New Roman"/>
                          <a:cs typeface="Calibri"/>
                        </a:rPr>
                        <a:t>3</a:t>
                      </a:r>
                      <a:endParaRPr lang="hr-HR" sz="7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latin typeface="Times New Roman"/>
                          <a:ea typeface="Times New Roman"/>
                          <a:cs typeface="Times New Roman"/>
                        </a:rPr>
                        <a:t>GRUPA III           vodovod,        kanalizacija</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31.542.414</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34.812.261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1.711.377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33.100.884</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3.036.3030</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2.230.651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523.229</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1.384.865</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919.679</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8.094.727</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9.806.104</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21.736.310</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801285">
                <a:tc>
                  <a:txBody>
                    <a:bodyPr/>
                    <a:lstStyle/>
                    <a:p>
                      <a:pPr algn="r">
                        <a:lnSpc>
                          <a:spcPct val="115000"/>
                        </a:lnSpc>
                        <a:spcAft>
                          <a:spcPts val="0"/>
                        </a:spcAft>
                      </a:pPr>
                      <a:r>
                        <a:rPr lang="hr-HR" sz="700">
                          <a:solidFill>
                            <a:srgbClr val="000000"/>
                          </a:solidFill>
                          <a:latin typeface="Calibri"/>
                          <a:ea typeface="Times New Roman"/>
                          <a:cs typeface="Calibri"/>
                        </a:rPr>
                        <a:t>4</a:t>
                      </a:r>
                      <a:endParaRPr lang="hr-HR" sz="7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latin typeface="Times New Roman"/>
                          <a:ea typeface="Times New Roman"/>
                          <a:cs typeface="Times New Roman"/>
                        </a:rPr>
                        <a:t>GRUPA IV              putevi, ulice,        mostovi, javna rasvjeta, dom kulture, ostali objekti</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23.277.680</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37.541.750</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3.926.902</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33.614.848</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3.500.623</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3.865.126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1.931.487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2.949.794</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1.401.633</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13.648.663</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17.175.565</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5.702.115</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637269">
                <a:tc>
                  <a:txBody>
                    <a:bodyPr/>
                    <a:lstStyle/>
                    <a:p>
                      <a:pPr algn="r">
                        <a:lnSpc>
                          <a:spcPct val="115000"/>
                        </a:lnSpc>
                        <a:spcAft>
                          <a:spcPts val="0"/>
                        </a:spcAft>
                      </a:pPr>
                      <a:r>
                        <a:rPr lang="hr-HR" sz="700">
                          <a:solidFill>
                            <a:srgbClr val="000000"/>
                          </a:solidFill>
                          <a:latin typeface="Calibri"/>
                          <a:ea typeface="Times New Roman"/>
                          <a:cs typeface="Calibri"/>
                        </a:rPr>
                        <a:t>5</a:t>
                      </a:r>
                      <a:endParaRPr lang="hr-HR" sz="7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latin typeface="Times New Roman"/>
                          <a:ea typeface="Times New Roman"/>
                          <a:cs typeface="Times New Roman"/>
                        </a:rPr>
                        <a:t>GRUPA V               oprema,       dokumentacija</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4.387.000</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6.160.503</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228.742</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5.931.761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216.509</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261.208</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375.066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403.581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407.318</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1.663.682</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1.892.424</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2.494.576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581931">
                <a:tc>
                  <a:txBody>
                    <a:bodyPr/>
                    <a:lstStyle/>
                    <a:p>
                      <a:pPr algn="r">
                        <a:lnSpc>
                          <a:spcPct val="115000"/>
                        </a:lnSpc>
                        <a:spcAft>
                          <a:spcPts val="0"/>
                        </a:spcAft>
                      </a:pPr>
                      <a:r>
                        <a:rPr lang="hr-HR" sz="700">
                          <a:solidFill>
                            <a:srgbClr val="000000"/>
                          </a:solidFill>
                          <a:latin typeface="Calibri"/>
                          <a:ea typeface="Times New Roman"/>
                          <a:cs typeface="Calibri"/>
                        </a:rPr>
                        <a:t>6</a:t>
                      </a:r>
                      <a:endParaRPr lang="hr-HR" sz="7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latin typeface="Times New Roman"/>
                          <a:ea typeface="Times New Roman"/>
                          <a:cs typeface="Times New Roman"/>
                        </a:rPr>
                        <a:t>GRUPA VI              klizišta, izletišta, deponije, regulacija</a:t>
                      </a:r>
                      <a:endParaRPr lang="hr-HR" sz="700" dirty="0">
                        <a:latin typeface="Calibri"/>
                        <a:ea typeface="Times New Roman"/>
                        <a:cs typeface="Times New Roman"/>
                      </a:endParaRPr>
                    </a:p>
                  </a:txBody>
                  <a:tcPr marL="68580" marR="68580" marT="0" marB="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16.242.983</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20.711.267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2.125.756</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a:ea typeface="Times New Roman"/>
                          <a:cs typeface="Times New Roman"/>
                        </a:rPr>
                        <a:t>18.585.511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2.581.008</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1.292.075</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437.097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Calibri"/>
                          <a:ea typeface="Times New Roman"/>
                          <a:cs typeface="Times New Roman"/>
                        </a:rPr>
                        <a:t>915.921</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1.061.127</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6.287.228</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Calibri"/>
                          <a:ea typeface="Times New Roman"/>
                          <a:cs typeface="Times New Roman"/>
                        </a:rPr>
                        <a:t>8.412.984</a:t>
                      </a:r>
                      <a:endParaRPr lang="hr-HR" sz="700" b="1"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dirty="0" smtClean="0">
                          <a:solidFill>
                            <a:schemeClr val="tx1"/>
                          </a:solidFill>
                          <a:latin typeface="Times New Roman"/>
                          <a:ea typeface="Times New Roman"/>
                          <a:cs typeface="Times New Roman"/>
                        </a:rPr>
                        <a:t>7.829.999</a:t>
                      </a:r>
                      <a:endParaRPr lang="hr-HR" sz="700" dirty="0">
                        <a:solidFill>
                          <a:schemeClr val="tx1"/>
                        </a:solidFill>
                        <a:latin typeface="Calibri"/>
                        <a:ea typeface="Times New Roman"/>
                        <a:cs typeface="Times New Roman"/>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r h="404546">
                <a:tc>
                  <a:txBody>
                    <a:bodyPr/>
                    <a:lstStyle/>
                    <a:p>
                      <a:pPr algn="ctr">
                        <a:lnSpc>
                          <a:spcPct val="115000"/>
                        </a:lnSpc>
                        <a:spcAft>
                          <a:spcPts val="0"/>
                        </a:spcAft>
                      </a:pPr>
                      <a:r>
                        <a:rPr lang="hr-HR" sz="700">
                          <a:solidFill>
                            <a:srgbClr val="000000"/>
                          </a:solidFill>
                          <a:latin typeface="Calibri"/>
                          <a:ea typeface="Times New Roman"/>
                          <a:cs typeface="Calibri"/>
                        </a:rPr>
                        <a:t> </a:t>
                      </a:r>
                      <a:endParaRPr lang="hr-HR" sz="70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ctr">
                        <a:lnSpc>
                          <a:spcPct val="115000"/>
                        </a:lnSpc>
                        <a:spcAft>
                          <a:spcPts val="0"/>
                        </a:spcAft>
                      </a:pPr>
                      <a:r>
                        <a:rPr lang="hr-HR" sz="700" dirty="0">
                          <a:solidFill>
                            <a:srgbClr val="000000"/>
                          </a:solidFill>
                          <a:latin typeface="Times New Roman"/>
                          <a:ea typeface="Times New Roman"/>
                          <a:cs typeface="Times New Roman"/>
                        </a:rPr>
                        <a:t>ukupno</a:t>
                      </a:r>
                      <a:endParaRPr lang="hr-HR" sz="700" dirty="0">
                        <a:latin typeface="Calibri"/>
                        <a:ea typeface="Times New Roman"/>
                        <a:cs typeface="Times New Roman"/>
                      </a:endParaRPr>
                    </a:p>
                  </a:txBody>
                  <a:tcPr marL="68580" marR="68580" marT="0" marB="0" anchor="b">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101.967.582</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129.797.892</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11.205.661</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118.592.231</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12.249.429</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11.533.630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4.683.824</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7.380.836</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4.981.730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40.829.449</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52.035.110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49.932.472</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tcPr>
                </a:tc>
              </a:tr>
            </a:tbl>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200" b="1" dirty="0" smtClean="0">
                <a:latin typeface="Times New Roman" pitchFamily="18" charset="0"/>
                <a:cs typeface="Times New Roman" pitchFamily="18" charset="0"/>
              </a:rPr>
              <a:t>PREZENTACIJA: PROGRAM KAPITALNIH INVESTICIJA GRADA GRAČANICA</a:t>
            </a:r>
            <a:endParaRPr lang="hr-HR" sz="1200" b="1" dirty="0"/>
          </a:p>
        </p:txBody>
      </p:sp>
      <p:sp>
        <p:nvSpPr>
          <p:cNvPr id="3" name="Text Placeholder 2"/>
          <p:cNvSpPr>
            <a:spLocks noGrp="1"/>
          </p:cNvSpPr>
          <p:nvPr>
            <p:ph type="body" idx="1"/>
          </p:nvPr>
        </p:nvSpPr>
        <p:spPr>
          <a:xfrm>
            <a:off x="2819400" y="914401"/>
            <a:ext cx="5867399" cy="457200"/>
          </a:xfrm>
        </p:spPr>
        <p:style>
          <a:lnRef idx="1">
            <a:schemeClr val="accent2"/>
          </a:lnRef>
          <a:fillRef idx="2">
            <a:schemeClr val="accent2"/>
          </a:fillRef>
          <a:effectRef idx="1">
            <a:schemeClr val="accent2"/>
          </a:effectRef>
          <a:fontRef idx="minor">
            <a:schemeClr val="dk1"/>
          </a:fontRef>
        </p:style>
        <p:txBody>
          <a:bodyPr anchor="ctr">
            <a:normAutofit fontScale="70000" lnSpcReduction="20000"/>
          </a:bodyPr>
          <a:lstStyle/>
          <a:p>
            <a:pPr algn="ctr"/>
            <a:r>
              <a:rPr lang="hr-HR" sz="2000" dirty="0" smtClean="0"/>
              <a:t>Multifunkcionalnu sala-poseban ulaz, lift, stepenište, predprostor, sala</a:t>
            </a:r>
          </a:p>
        </p:txBody>
      </p:sp>
      <p:pic>
        <p:nvPicPr>
          <p:cNvPr id="8" name="Content Placeholder 7" descr="DSC_2426.JPG"/>
          <p:cNvPicPr>
            <a:picLocks noGrp="1" noChangeAspect="1"/>
          </p:cNvPicPr>
          <p:nvPr>
            <p:ph sz="quarter" idx="4"/>
          </p:nvPr>
        </p:nvPicPr>
        <p:blipFill>
          <a:blip r:embed="rId2" cstate="print"/>
          <a:stretch>
            <a:fillRect/>
          </a:stretch>
        </p:blipFill>
        <p:spPr>
          <a:xfrm>
            <a:off x="457200" y="1600200"/>
            <a:ext cx="4041775" cy="2280253"/>
          </a:xfrm>
        </p:spPr>
      </p:pic>
      <p:pic>
        <p:nvPicPr>
          <p:cNvPr id="9" name="Content Placeholder 7" descr="DSC_2430.JPG"/>
          <p:cNvPicPr>
            <a:picLocks noChangeAspect="1"/>
          </p:cNvPicPr>
          <p:nvPr/>
        </p:nvPicPr>
        <p:blipFill>
          <a:blip r:embed="rId3" cstate="print"/>
          <a:stretch>
            <a:fillRect/>
          </a:stretch>
        </p:blipFill>
        <p:spPr>
          <a:xfrm>
            <a:off x="4721225" y="4272947"/>
            <a:ext cx="4041775" cy="2280253"/>
          </a:xfrm>
          <a:prstGeom prst="rect">
            <a:avLst/>
          </a:prstGeom>
        </p:spPr>
      </p:pic>
      <p:pic>
        <p:nvPicPr>
          <p:cNvPr id="13" name="Content Placeholder 6" descr="DSC_2431.JPG"/>
          <p:cNvPicPr>
            <a:picLocks noGrp="1" noChangeAspect="1"/>
          </p:cNvPicPr>
          <p:nvPr>
            <p:ph sz="half" idx="2"/>
          </p:nvPr>
        </p:nvPicPr>
        <p:blipFill>
          <a:blip r:embed="rId4" cstate="print"/>
          <a:stretch>
            <a:fillRect/>
          </a:stretch>
        </p:blipFill>
        <p:spPr>
          <a:xfrm>
            <a:off x="457200" y="4273843"/>
            <a:ext cx="4040188" cy="2279357"/>
          </a:xfrm>
        </p:spPr>
      </p:pic>
      <p:pic>
        <p:nvPicPr>
          <p:cNvPr id="1026" name="Picture 2" descr="C:\Users\RazijaJ\Pictures\New folder (46)\DSC_2738.JPG"/>
          <p:cNvPicPr>
            <a:picLocks noChangeAspect="1" noChangeArrowheads="1"/>
          </p:cNvPicPr>
          <p:nvPr/>
        </p:nvPicPr>
        <p:blipFill>
          <a:blip r:embed="rId5" cstate="print"/>
          <a:srcRect/>
          <a:stretch>
            <a:fillRect/>
          </a:stretch>
        </p:blipFill>
        <p:spPr bwMode="auto">
          <a:xfrm rot="5400000">
            <a:off x="4165179" y="2183978"/>
            <a:ext cx="2566243" cy="1447800"/>
          </a:xfrm>
          <a:prstGeom prst="rect">
            <a:avLst/>
          </a:prstGeom>
          <a:noFill/>
        </p:spPr>
      </p:pic>
      <p:sp>
        <p:nvSpPr>
          <p:cNvPr id="14" name="Text Placeholder 9"/>
          <p:cNvSpPr>
            <a:spLocks noGrp="1"/>
          </p:cNvSpPr>
          <p:nvPr>
            <p:ph type="body" idx="1"/>
          </p:nvPr>
        </p:nvSpPr>
        <p:spPr>
          <a:xfrm>
            <a:off x="457201" y="914400"/>
            <a:ext cx="2209799" cy="4572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hr-HR" sz="1800" dirty="0" smtClean="0"/>
              <a:t>PROŠLO 10 GODINA </a:t>
            </a:r>
          </a:p>
        </p:txBody>
      </p:sp>
      <p:pic>
        <p:nvPicPr>
          <p:cNvPr id="15" name="Picture 14"/>
          <p:cNvPicPr/>
          <p:nvPr/>
        </p:nvPicPr>
        <p:blipFill>
          <a:blip r:embed="rId6" cstate="print"/>
          <a:srcRect/>
          <a:stretch>
            <a:fillRect/>
          </a:stretch>
        </p:blipFill>
        <p:spPr bwMode="auto">
          <a:xfrm>
            <a:off x="8153400" y="152400"/>
            <a:ext cx="533400" cy="609600"/>
          </a:xfrm>
          <a:prstGeom prst="rect">
            <a:avLst/>
          </a:prstGeom>
          <a:noFill/>
          <a:ln w="9525">
            <a:noFill/>
            <a:miter lim="800000"/>
            <a:headEnd/>
            <a:tailEnd/>
          </a:ln>
        </p:spPr>
      </p:pic>
      <p:pic>
        <p:nvPicPr>
          <p:cNvPr id="1027" name="Picture 3" descr="C:\Users\RazijaJ\Pictures\New folder (46)\DSC_2739.JPG"/>
          <p:cNvPicPr>
            <a:picLocks noChangeAspect="1" noChangeArrowheads="1"/>
          </p:cNvPicPr>
          <p:nvPr/>
        </p:nvPicPr>
        <p:blipFill>
          <a:blip r:embed="rId7" cstate="print"/>
          <a:srcRect/>
          <a:stretch>
            <a:fillRect/>
          </a:stretch>
        </p:blipFill>
        <p:spPr bwMode="auto">
          <a:xfrm>
            <a:off x="7219237" y="1600199"/>
            <a:ext cx="1467563" cy="2601273"/>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a:t>
            </a:r>
            <a:r>
              <a:rPr lang="hr-HR" sz="1400" dirty="0" smtClean="0">
                <a:latin typeface="Times New Roman" pitchFamily="18" charset="0"/>
                <a:cs typeface="Times New Roman" pitchFamily="18" charset="0"/>
              </a:rPr>
              <a:t>PROGRAM KAPITALNIH INVESTICIJA GRADA GRAČANICA</a:t>
            </a:r>
            <a:endParaRPr lang="hr-HR" sz="1400" dirty="0"/>
          </a:p>
        </p:txBody>
      </p:sp>
      <p:sp>
        <p:nvSpPr>
          <p:cNvPr id="10" name="Text Placeholder 9"/>
          <p:cNvSpPr>
            <a:spLocks noGrp="1"/>
          </p:cNvSpPr>
          <p:nvPr>
            <p:ph type="body" idx="1"/>
          </p:nvPr>
        </p:nvSpPr>
        <p:spPr>
          <a:xfrm>
            <a:off x="2971800" y="990600"/>
            <a:ext cx="5714999" cy="83820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gn="ctr"/>
            <a:r>
              <a:rPr lang="hr-HR" sz="1800" dirty="0" smtClean="0"/>
              <a:t>Multifunkcionalna sala i sada u funkciji prema namjeni, </a:t>
            </a:r>
          </a:p>
          <a:p>
            <a:pPr algn="ctr"/>
            <a:r>
              <a:rPr lang="hr-HR" sz="1800" dirty="0" smtClean="0"/>
              <a:t>za sve sjednice, prezentacije, edukacije, vjenčanja, onlajn sjednice, obuke, događaji i td...</a:t>
            </a:r>
            <a:endParaRPr lang="hr-HR" sz="1800" dirty="0"/>
          </a:p>
        </p:txBody>
      </p:sp>
      <p:pic>
        <p:nvPicPr>
          <p:cNvPr id="8" name="Content Placeholder 7" descr="20160528_100930.jpg"/>
          <p:cNvPicPr>
            <a:picLocks noGrp="1" noChangeAspect="1"/>
          </p:cNvPicPr>
          <p:nvPr>
            <p:ph sz="half" idx="2"/>
          </p:nvPr>
        </p:nvPicPr>
        <p:blipFill>
          <a:blip r:embed="rId2" cstate="print"/>
          <a:stretch>
            <a:fillRect/>
          </a:stretch>
        </p:blipFill>
        <p:spPr>
          <a:xfrm>
            <a:off x="457200" y="1981200"/>
            <a:ext cx="2641600" cy="1981200"/>
          </a:xfrm>
        </p:spPr>
      </p:pic>
      <p:pic>
        <p:nvPicPr>
          <p:cNvPr id="9" name="Content Placeholder 8" descr="20160528_101011.jpg"/>
          <p:cNvPicPr>
            <a:picLocks noGrp="1" noChangeAspect="1"/>
          </p:cNvPicPr>
          <p:nvPr>
            <p:ph sz="quarter" idx="4"/>
          </p:nvPr>
        </p:nvPicPr>
        <p:blipFill>
          <a:blip r:embed="rId3" cstate="print"/>
          <a:stretch>
            <a:fillRect/>
          </a:stretch>
        </p:blipFill>
        <p:spPr>
          <a:xfrm>
            <a:off x="3200400" y="2025253"/>
            <a:ext cx="2582863" cy="1937147"/>
          </a:xfrm>
        </p:spPr>
      </p:pic>
      <p:pic>
        <p:nvPicPr>
          <p:cNvPr id="1026" name="Picture 2" descr="C:\Users\RazijaJ\Desktop\razija u općini\2016\2016.05.07 (7).JPG"/>
          <p:cNvPicPr>
            <a:picLocks noChangeAspect="1" noChangeArrowheads="1"/>
          </p:cNvPicPr>
          <p:nvPr/>
        </p:nvPicPr>
        <p:blipFill>
          <a:blip r:embed="rId4" cstate="print"/>
          <a:srcRect/>
          <a:stretch>
            <a:fillRect/>
          </a:stretch>
        </p:blipFill>
        <p:spPr bwMode="auto">
          <a:xfrm>
            <a:off x="5943600" y="2057400"/>
            <a:ext cx="2733261" cy="1905000"/>
          </a:xfrm>
          <a:prstGeom prst="rect">
            <a:avLst/>
          </a:prstGeom>
          <a:noFill/>
        </p:spPr>
      </p:pic>
      <p:pic>
        <p:nvPicPr>
          <p:cNvPr id="1027" name="Picture 3" descr="C:\Users\RazijaJ\Desktop\razija u općini\2015\2015.12.03. (4).jpg"/>
          <p:cNvPicPr>
            <a:picLocks noChangeAspect="1" noChangeArrowheads="1"/>
          </p:cNvPicPr>
          <p:nvPr/>
        </p:nvPicPr>
        <p:blipFill>
          <a:blip r:embed="rId5" cstate="print"/>
          <a:srcRect/>
          <a:stretch>
            <a:fillRect/>
          </a:stretch>
        </p:blipFill>
        <p:spPr bwMode="auto">
          <a:xfrm>
            <a:off x="457200" y="4191000"/>
            <a:ext cx="2438400" cy="1905000"/>
          </a:xfrm>
          <a:prstGeom prst="rect">
            <a:avLst/>
          </a:prstGeom>
          <a:noFill/>
        </p:spPr>
      </p:pic>
      <p:pic>
        <p:nvPicPr>
          <p:cNvPr id="1028" name="Picture 4" descr="C:\Users\RazijaJ\Desktop\razija u općini\2017\2017.06.09 (8).jpg"/>
          <p:cNvPicPr>
            <a:picLocks noChangeAspect="1" noChangeArrowheads="1"/>
          </p:cNvPicPr>
          <p:nvPr/>
        </p:nvPicPr>
        <p:blipFill>
          <a:blip r:embed="rId6" cstate="print"/>
          <a:srcRect/>
          <a:stretch>
            <a:fillRect/>
          </a:stretch>
        </p:blipFill>
        <p:spPr bwMode="auto">
          <a:xfrm>
            <a:off x="3048000" y="4191000"/>
            <a:ext cx="2819400" cy="1905000"/>
          </a:xfrm>
          <a:prstGeom prst="rect">
            <a:avLst/>
          </a:prstGeom>
          <a:noFill/>
        </p:spPr>
      </p:pic>
      <p:pic>
        <p:nvPicPr>
          <p:cNvPr id="1029" name="Picture 5" descr="C:\Users\RazijaJ\Desktop\razija u općini\2020\2020.07.02 (4).jpg"/>
          <p:cNvPicPr>
            <a:picLocks noChangeAspect="1" noChangeArrowheads="1"/>
          </p:cNvPicPr>
          <p:nvPr/>
        </p:nvPicPr>
        <p:blipFill>
          <a:blip r:embed="rId7" cstate="print"/>
          <a:srcRect/>
          <a:stretch>
            <a:fillRect/>
          </a:stretch>
        </p:blipFill>
        <p:spPr bwMode="auto">
          <a:xfrm>
            <a:off x="6019800" y="4171950"/>
            <a:ext cx="2667000" cy="2000250"/>
          </a:xfrm>
          <a:prstGeom prst="rect">
            <a:avLst/>
          </a:prstGeom>
          <a:noFill/>
        </p:spPr>
      </p:pic>
      <p:sp>
        <p:nvSpPr>
          <p:cNvPr id="11" name="Text Placeholder 9"/>
          <p:cNvSpPr>
            <a:spLocks noGrp="1"/>
          </p:cNvSpPr>
          <p:nvPr>
            <p:ph type="body" idx="1"/>
          </p:nvPr>
        </p:nvSpPr>
        <p:spPr>
          <a:xfrm>
            <a:off x="457201" y="990600"/>
            <a:ext cx="2362199" cy="838200"/>
          </a:xfrm>
        </p:spPr>
        <p:style>
          <a:lnRef idx="1">
            <a:schemeClr val="accent2"/>
          </a:lnRef>
          <a:fillRef idx="2">
            <a:schemeClr val="accent2"/>
          </a:fillRef>
          <a:effectRef idx="1">
            <a:schemeClr val="accent2"/>
          </a:effectRef>
          <a:fontRef idx="minor">
            <a:schemeClr val="dk1"/>
          </a:fontRef>
        </p:style>
        <p:txBody>
          <a:bodyPr anchor="ctr">
            <a:normAutofit/>
          </a:bodyPr>
          <a:lstStyle/>
          <a:p>
            <a:pPr algn="ctr"/>
            <a:r>
              <a:rPr lang="hr-HR" sz="1800" dirty="0" smtClean="0"/>
              <a:t>PROŠLO 10 GODINA </a:t>
            </a:r>
          </a:p>
        </p:txBody>
      </p:sp>
      <p:pic>
        <p:nvPicPr>
          <p:cNvPr id="12" name="Picture 11"/>
          <p:cNvPicPr/>
          <p:nvPr/>
        </p:nvPicPr>
        <p:blipFill>
          <a:blip r:embed="rId8"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style>
          <a:lnRef idx="1">
            <a:schemeClr val="accent2"/>
          </a:lnRef>
          <a:fillRef idx="2">
            <a:schemeClr val="accent2"/>
          </a:fillRef>
          <a:effectRef idx="1">
            <a:schemeClr val="accent2"/>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b="1" dirty="0"/>
          </a:p>
        </p:txBody>
      </p:sp>
      <p:sp>
        <p:nvSpPr>
          <p:cNvPr id="3" name="Content Placeholder 2"/>
          <p:cNvSpPr>
            <a:spLocks noGrp="1"/>
          </p:cNvSpPr>
          <p:nvPr>
            <p:ph sz="half" idx="1"/>
          </p:nvPr>
        </p:nvSpPr>
        <p:spPr>
          <a:xfrm>
            <a:off x="457200" y="1066801"/>
            <a:ext cx="4953000" cy="5105399"/>
          </a:xfrm>
        </p:spPr>
        <p:style>
          <a:lnRef idx="1">
            <a:schemeClr val="accent3"/>
          </a:lnRef>
          <a:fillRef idx="2">
            <a:schemeClr val="accent3"/>
          </a:fillRef>
          <a:effectRef idx="1">
            <a:schemeClr val="accent3"/>
          </a:effectRef>
          <a:fontRef idx="minor">
            <a:schemeClr val="dk1"/>
          </a:fontRef>
        </p:style>
        <p:txBody>
          <a:bodyPr>
            <a:normAutofit fontScale="55000" lnSpcReduction="20000"/>
          </a:bodyPr>
          <a:lstStyle/>
          <a:p>
            <a:pPr>
              <a:buNone/>
            </a:pPr>
            <a:endParaRPr lang="hr-HR" b="1" dirty="0" smtClean="0"/>
          </a:p>
          <a:p>
            <a:pPr>
              <a:buNone/>
            </a:pPr>
            <a:r>
              <a:rPr lang="hr-HR" b="1" dirty="0" smtClean="0"/>
              <a:t>Realizacija PKI 2016-2020</a:t>
            </a:r>
          </a:p>
          <a:p>
            <a:pPr marL="176213" indent="-176213"/>
            <a:r>
              <a:rPr lang="bs-Latn-BA" dirty="0" smtClean="0"/>
              <a:t>Program kapitalnih investicija je razmatran i usvojen na sjednici Općinskog vijeća, tako da se sa realizacijom programa krenulo odmah</a:t>
            </a:r>
            <a:endParaRPr lang="hr-HR" dirty="0" smtClean="0"/>
          </a:p>
          <a:p>
            <a:endParaRPr lang="hr-HR" dirty="0" smtClean="0"/>
          </a:p>
          <a:p>
            <a:pPr marL="176213" lvl="0" indent="-176213"/>
            <a:r>
              <a:rPr lang="bs-Latn-BA" dirty="0" smtClean="0"/>
              <a:t>Program  kapitalnih investicija Općine Gračanica </a:t>
            </a:r>
            <a:r>
              <a:rPr lang="bs-Latn-BA" dirty="0" smtClean="0"/>
              <a:t>2016-2020  </a:t>
            </a:r>
            <a:r>
              <a:rPr lang="bs-Latn-BA" dirty="0" smtClean="0"/>
              <a:t>se redovno ažurirao svake godine, tako da se Općinskom/Gradskom vijeću dostavio na razmatranje i usvajanje:</a:t>
            </a:r>
          </a:p>
          <a:p>
            <a:endParaRPr lang="hr-HR" sz="1500" dirty="0" smtClean="0"/>
          </a:p>
          <a:p>
            <a:pPr marL="176213" lvl="0" indent="-176213"/>
            <a:r>
              <a:rPr lang="bs-Latn-BA" b="1" dirty="0" smtClean="0"/>
              <a:t>Izvještaj o realizaciji projekata u 2016.godini,  </a:t>
            </a:r>
            <a:r>
              <a:rPr lang="bs-Latn-BA" dirty="0" smtClean="0"/>
              <a:t> </a:t>
            </a:r>
            <a:endParaRPr lang="hr-HR" dirty="0" smtClean="0"/>
          </a:p>
          <a:p>
            <a:pPr marL="176213" lvl="0" indent="-176213"/>
            <a:r>
              <a:rPr lang="bs-Latn-BA" b="1" dirty="0" smtClean="0"/>
              <a:t>Izvještaj o realizaciji projekata u 2017.godini,</a:t>
            </a:r>
            <a:endParaRPr lang="hr-HR" dirty="0" smtClean="0"/>
          </a:p>
          <a:p>
            <a:pPr marL="176213" lvl="0" indent="-176213"/>
            <a:r>
              <a:rPr lang="bs-Latn-BA" b="1" dirty="0" smtClean="0"/>
              <a:t>Izvještaj o realizaciji projekata u 2018.godini,</a:t>
            </a:r>
            <a:endParaRPr lang="hr-HR" dirty="0" smtClean="0"/>
          </a:p>
          <a:p>
            <a:pPr marL="176213" lvl="0" indent="-176213"/>
            <a:r>
              <a:rPr lang="bs-Latn-BA" b="1" dirty="0" smtClean="0"/>
              <a:t>Izvještaj o realizaciji projekata u 2019.godini,</a:t>
            </a:r>
          </a:p>
          <a:p>
            <a:pPr marL="176213" lvl="0" indent="-176213">
              <a:buNone/>
            </a:pPr>
            <a:endParaRPr lang="bs-Latn-BA" b="1" dirty="0" smtClean="0"/>
          </a:p>
          <a:p>
            <a:pPr marL="176213" lvl="0" indent="-176213">
              <a:buNone/>
            </a:pPr>
            <a:r>
              <a:rPr lang="bs-Latn-BA" b="1" dirty="0" smtClean="0"/>
              <a:t>U pripremi </a:t>
            </a:r>
            <a:endParaRPr lang="hr-HR" dirty="0" smtClean="0"/>
          </a:p>
          <a:p>
            <a:pPr marL="176213" lvl="0" indent="-176213"/>
            <a:r>
              <a:rPr lang="bs-Latn-BA" b="1" dirty="0" smtClean="0"/>
              <a:t>Izvještaj o realizaciji projekata u 2020.godini koji će biti dostavljen, na razmatranje, kao i </a:t>
            </a:r>
            <a:endParaRPr lang="hr-HR" dirty="0" smtClean="0"/>
          </a:p>
          <a:p>
            <a:endParaRPr lang="hr-HR" b="1" dirty="0" smtClean="0"/>
          </a:p>
          <a:p>
            <a:pPr marL="176213" indent="-176213"/>
            <a:r>
              <a:rPr lang="hr-HR" b="1" dirty="0" smtClean="0"/>
              <a:t>Završna evoluacija</a:t>
            </a:r>
            <a:r>
              <a:rPr lang="hr-HR" dirty="0" smtClean="0"/>
              <a:t> programa kapitalnih investicija Općine Gračanica 2016-2020</a:t>
            </a:r>
          </a:p>
          <a:p>
            <a:endParaRPr lang="hr-HR" dirty="0"/>
          </a:p>
        </p:txBody>
      </p:sp>
      <p:pic>
        <p:nvPicPr>
          <p:cNvPr id="5" name="Picture 4"/>
          <p:cNvPicPr/>
          <p:nvPr/>
        </p:nvPicPr>
        <p:blipFill>
          <a:blip r:embed="rId2" cstate="print"/>
          <a:srcRect/>
          <a:stretch>
            <a:fillRect/>
          </a:stretch>
        </p:blipFill>
        <p:spPr bwMode="auto">
          <a:xfrm>
            <a:off x="8153400" y="228600"/>
            <a:ext cx="533400" cy="609600"/>
          </a:xfrm>
          <a:prstGeom prst="rect">
            <a:avLst/>
          </a:prstGeom>
          <a:noFill/>
          <a:ln w="9525">
            <a:noFill/>
            <a:miter lim="800000"/>
            <a:headEnd/>
            <a:tailEnd/>
          </a:ln>
        </p:spPr>
      </p:pic>
      <p:pic>
        <p:nvPicPr>
          <p:cNvPr id="2050" name="Picture 2" descr="C:\Users\RazijaJ\Pictures\New folder (24)\DSC_0341.JPG"/>
          <p:cNvPicPr>
            <a:picLocks noChangeAspect="1" noChangeArrowheads="1"/>
          </p:cNvPicPr>
          <p:nvPr/>
        </p:nvPicPr>
        <p:blipFill>
          <a:blip r:embed="rId3" cstate="print"/>
          <a:srcRect/>
          <a:stretch>
            <a:fillRect/>
          </a:stretch>
        </p:blipFill>
        <p:spPr bwMode="auto">
          <a:xfrm>
            <a:off x="5748007" y="1098219"/>
            <a:ext cx="2862593" cy="5073981"/>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400" b="1" dirty="0" smtClean="0">
                <a:latin typeface="Times New Roman" pitchFamily="18" charset="0"/>
                <a:cs typeface="Times New Roman" pitchFamily="18" charset="0"/>
              </a:rPr>
              <a:t>PREZENTACIJA: PROGRAM KAPITALNIH INVESTICIJA GRADA GRAČANICA</a:t>
            </a:r>
            <a:endParaRPr lang="hr-HR" sz="1400" dirty="0"/>
          </a:p>
        </p:txBody>
      </p:sp>
      <p:pic>
        <p:nvPicPr>
          <p:cNvPr id="2050" name="Picture 2" descr="C:\Users\RazijaJ\Pictures\New folder (24)\DSC_0208.JPG"/>
          <p:cNvPicPr>
            <a:picLocks noGrp="1" noChangeAspect="1" noChangeArrowheads="1"/>
          </p:cNvPicPr>
          <p:nvPr>
            <p:ph idx="1"/>
          </p:nvPr>
        </p:nvPicPr>
        <p:blipFill>
          <a:blip r:embed="rId2" cstate="print"/>
          <a:srcRect/>
          <a:stretch>
            <a:fillRect/>
          </a:stretch>
        </p:blipFill>
        <p:spPr bwMode="auto">
          <a:xfrm>
            <a:off x="5943600" y="3102429"/>
            <a:ext cx="2819400" cy="3298371"/>
          </a:xfrm>
          <a:prstGeom prst="rect">
            <a:avLst/>
          </a:prstGeom>
        </p:spPr>
        <p:style>
          <a:lnRef idx="2">
            <a:schemeClr val="accent4"/>
          </a:lnRef>
          <a:fillRef idx="1">
            <a:schemeClr val="lt1"/>
          </a:fillRef>
          <a:effectRef idx="0">
            <a:schemeClr val="accent4"/>
          </a:effectRef>
          <a:fontRef idx="minor">
            <a:schemeClr val="dk1"/>
          </a:fontRef>
        </p:style>
      </p:pic>
      <p:pic>
        <p:nvPicPr>
          <p:cNvPr id="2051" name="Picture 3" descr="C:\Users\RazijaJ\Pictures\New folder (24)\DSC_0275.JPG"/>
          <p:cNvPicPr>
            <a:picLocks noChangeAspect="1" noChangeArrowheads="1"/>
          </p:cNvPicPr>
          <p:nvPr/>
        </p:nvPicPr>
        <p:blipFill>
          <a:blip r:embed="rId3" cstate="print"/>
          <a:srcRect/>
          <a:stretch>
            <a:fillRect/>
          </a:stretch>
        </p:blipFill>
        <p:spPr bwMode="auto">
          <a:xfrm>
            <a:off x="5379503" y="990600"/>
            <a:ext cx="3383497" cy="1908871"/>
          </a:xfrm>
          <a:prstGeom prst="rect">
            <a:avLst/>
          </a:prstGeom>
        </p:spPr>
        <p:style>
          <a:lnRef idx="2">
            <a:schemeClr val="accent4"/>
          </a:lnRef>
          <a:fillRef idx="1">
            <a:schemeClr val="lt1"/>
          </a:fillRef>
          <a:effectRef idx="0">
            <a:schemeClr val="accent4"/>
          </a:effectRef>
          <a:fontRef idx="minor">
            <a:schemeClr val="dk1"/>
          </a:fontRef>
        </p:style>
      </p:pic>
      <p:pic>
        <p:nvPicPr>
          <p:cNvPr id="2052" name="Picture 4" descr="C:\Users\RazijaJ\Pictures\New folder (24)\DSC_0277.JPG"/>
          <p:cNvPicPr>
            <a:picLocks noChangeAspect="1" noChangeArrowheads="1"/>
          </p:cNvPicPr>
          <p:nvPr/>
        </p:nvPicPr>
        <p:blipFill>
          <a:blip r:embed="rId4" cstate="print"/>
          <a:srcRect/>
          <a:stretch>
            <a:fillRect/>
          </a:stretch>
        </p:blipFill>
        <p:spPr bwMode="auto">
          <a:xfrm>
            <a:off x="304800" y="990600"/>
            <a:ext cx="3376635" cy="1905000"/>
          </a:xfrm>
          <a:prstGeom prst="rect">
            <a:avLst/>
          </a:prstGeom>
        </p:spPr>
        <p:style>
          <a:lnRef idx="2">
            <a:schemeClr val="accent4"/>
          </a:lnRef>
          <a:fillRef idx="1">
            <a:schemeClr val="lt1"/>
          </a:fillRef>
          <a:effectRef idx="0">
            <a:schemeClr val="accent4"/>
          </a:effectRef>
          <a:fontRef idx="minor">
            <a:schemeClr val="dk1"/>
          </a:fontRef>
        </p:style>
      </p:pic>
      <p:pic>
        <p:nvPicPr>
          <p:cNvPr id="7" name="Picture 6"/>
          <p:cNvPicPr/>
          <p:nvPr/>
        </p:nvPicPr>
        <p:blipFill>
          <a:blip r:embed="rId5" cstate="print"/>
          <a:srcRect/>
          <a:stretch>
            <a:fillRect/>
          </a:stretch>
        </p:blipFill>
        <p:spPr bwMode="auto">
          <a:xfrm>
            <a:off x="8229600" y="152400"/>
            <a:ext cx="533400" cy="609600"/>
          </a:xfrm>
          <a:prstGeom prst="rect">
            <a:avLst/>
          </a:prstGeom>
          <a:noFill/>
          <a:ln w="9525">
            <a:noFill/>
            <a:miter lim="800000"/>
            <a:headEnd/>
            <a:tailEnd/>
          </a:ln>
        </p:spPr>
      </p:pic>
      <p:sp>
        <p:nvSpPr>
          <p:cNvPr id="8" name="Title 1"/>
          <p:cNvSpPr txBox="1">
            <a:spLocks/>
          </p:cNvSpPr>
          <p:nvPr/>
        </p:nvSpPr>
        <p:spPr>
          <a:xfrm>
            <a:off x="3810000" y="990600"/>
            <a:ext cx="1447800" cy="1905000"/>
          </a:xfrm>
          <a:prstGeom prst="rect">
            <a:avLst/>
          </a:prstGeom>
          <a:gradFill flip="none" rotWithShape="1">
            <a:gsLst>
              <a:gs pos="0">
                <a:schemeClr val="accent6">
                  <a:tint val="50000"/>
                  <a:satMod val="300000"/>
                </a:schemeClr>
              </a:gs>
              <a:gs pos="35000">
                <a:schemeClr val="accent6">
                  <a:tint val="37000"/>
                  <a:satMod val="300000"/>
                </a:schemeClr>
              </a:gs>
              <a:gs pos="100000">
                <a:schemeClr val="accent6">
                  <a:tint val="15000"/>
                  <a:satMod val="350000"/>
                </a:schemeClr>
              </a:gs>
            </a:gsLst>
            <a:path path="circle">
              <a:fillToRect l="100000" t="100000"/>
            </a:path>
            <a:tileRect r="-100000" b="-100000"/>
          </a:gra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lang="hr-HR" sz="1400" b="1" dirty="0" smtClean="0">
              <a:latin typeface="Times New Roman" pitchFamily="18" charset="0"/>
              <a:cs typeface="Times New Roman" pitchFamily="18" charset="0"/>
            </a:endParaRPr>
          </a:p>
          <a:p>
            <a:pPr lvl="0" algn="ctr">
              <a:spcBef>
                <a:spcPct val="0"/>
              </a:spcBef>
            </a:pPr>
            <a:r>
              <a:rPr lang="hr-HR" sz="1400" b="1" dirty="0" smtClean="0">
                <a:latin typeface="Times New Roman" pitchFamily="18" charset="0"/>
                <a:cs typeface="Times New Roman" pitchFamily="18" charset="0"/>
              </a:rPr>
              <a:t>2020.godina</a:t>
            </a:r>
          </a:p>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lang="hr-HR" sz="1400" b="1" dirty="0" smtClean="0">
              <a:latin typeface="Times New Roman" pitchFamily="18" charset="0"/>
              <a:cs typeface="Times New Roman" pitchFamily="18" charset="0"/>
            </a:endParaRPr>
          </a:p>
          <a:p>
            <a:pPr lvl="0" algn="just">
              <a:spcBef>
                <a:spcPct val="0"/>
              </a:spcBef>
            </a:pPr>
            <a:endParaRPr kumimoji="0" lang="hr-HR" sz="1400" b="1" i="0" u="none" strike="noStrike" kern="1200" cap="none" spc="0" normalizeH="0" baseline="0" noProof="0" dirty="0">
              <a:ln>
                <a:noFill/>
              </a:ln>
              <a:solidFill>
                <a:schemeClr val="dk1"/>
              </a:solidFill>
              <a:effectLst/>
              <a:uLnTx/>
              <a:uFillTx/>
              <a:latin typeface="Times New Roman" pitchFamily="18" charset="0"/>
              <a:cs typeface="Times New Roman" pitchFamily="18" charset="0"/>
            </a:endParaRPr>
          </a:p>
        </p:txBody>
      </p:sp>
      <p:pic>
        <p:nvPicPr>
          <p:cNvPr id="1026" name="Picture 2" descr="C:\Users\RazijaJ\Desktop\DSC_0871.JPG"/>
          <p:cNvPicPr>
            <a:picLocks noChangeAspect="1" noChangeArrowheads="1"/>
          </p:cNvPicPr>
          <p:nvPr/>
        </p:nvPicPr>
        <p:blipFill>
          <a:blip r:embed="rId6" cstate="print"/>
          <a:srcRect/>
          <a:stretch>
            <a:fillRect/>
          </a:stretch>
        </p:blipFill>
        <p:spPr bwMode="auto">
          <a:xfrm>
            <a:off x="304800" y="3124200"/>
            <a:ext cx="2590800" cy="3293935"/>
          </a:xfrm>
          <a:prstGeom prst="rect">
            <a:avLst/>
          </a:prstGeom>
        </p:spPr>
        <p:style>
          <a:lnRef idx="1">
            <a:schemeClr val="accent4"/>
          </a:lnRef>
          <a:fillRef idx="2">
            <a:schemeClr val="accent4"/>
          </a:fillRef>
          <a:effectRef idx="1">
            <a:schemeClr val="accent4"/>
          </a:effectRef>
          <a:fontRef idx="minor">
            <a:schemeClr val="dk1"/>
          </a:fontRef>
        </p:style>
      </p:pic>
      <p:sp>
        <p:nvSpPr>
          <p:cNvPr id="9" name="Title 1"/>
          <p:cNvSpPr txBox="1">
            <a:spLocks/>
          </p:cNvSpPr>
          <p:nvPr/>
        </p:nvSpPr>
        <p:spPr>
          <a:xfrm>
            <a:off x="3048000" y="3124200"/>
            <a:ext cx="2743200" cy="3276600"/>
          </a:xfrm>
          <a:prstGeom prst="rect">
            <a:avLst/>
          </a:prstGeom>
          <a:gradFill flip="none" rotWithShape="1">
            <a:gsLst>
              <a:gs pos="0">
                <a:schemeClr val="accent6">
                  <a:tint val="50000"/>
                  <a:satMod val="300000"/>
                </a:schemeClr>
              </a:gs>
              <a:gs pos="35000">
                <a:schemeClr val="accent6">
                  <a:tint val="37000"/>
                  <a:satMod val="300000"/>
                </a:schemeClr>
              </a:gs>
              <a:gs pos="100000">
                <a:schemeClr val="accent6">
                  <a:tint val="15000"/>
                  <a:satMod val="350000"/>
                </a:schemeClr>
              </a:gs>
            </a:gsLst>
            <a:path path="circle">
              <a:fillToRect l="100000" t="100000"/>
            </a:path>
            <a:tileRect r="-100000" b="-100000"/>
          </a:gra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Autofit/>
          </a:bodyPr>
          <a:lstStyle/>
          <a:p>
            <a:pPr lvl="0" algn="just">
              <a:spcBef>
                <a:spcPct val="0"/>
              </a:spcBef>
            </a:pPr>
            <a:r>
              <a:rPr lang="hr-HR" b="1" dirty="0" smtClean="0">
                <a:latin typeface="Times New Roman" pitchFamily="18" charset="0"/>
                <a:cs typeface="Times New Roman" pitchFamily="18" charset="0"/>
              </a:rPr>
              <a:t>“</a:t>
            </a:r>
            <a:r>
              <a:rPr kumimoji="0" lang="hr-HR"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PANDEMIJA” </a:t>
            </a:r>
          </a:p>
          <a:p>
            <a:pPr lvl="0" algn="just">
              <a:spcBef>
                <a:spcPct val="0"/>
              </a:spcBef>
            </a:pPr>
            <a:r>
              <a:rPr kumimoji="0" lang="hr-HR"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je u 2020.godini </a:t>
            </a:r>
            <a:r>
              <a:rPr kumimoji="0" lang="hr-HR"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uticala na život građana grada Gračanice, </a:t>
            </a:r>
          </a:p>
          <a:p>
            <a:pPr lvl="0" algn="just">
              <a:spcBef>
                <a:spcPct val="0"/>
              </a:spcBef>
            </a:pPr>
            <a:r>
              <a:rPr kumimoji="0" lang="hr-HR"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na realizaciju </a:t>
            </a:r>
            <a:r>
              <a:rPr lang="hr-HR" b="1" dirty="0" smtClean="0">
                <a:latin typeface="Times New Roman" pitchFamily="18" charset="0"/>
                <a:cs typeface="Times New Roman" pitchFamily="18" charset="0"/>
              </a:rPr>
              <a:t>nekih projekata iz PKI 2016-2020</a:t>
            </a:r>
          </a:p>
          <a:p>
            <a:pPr lvl="0" algn="just">
              <a:spcBef>
                <a:spcPct val="0"/>
              </a:spcBef>
            </a:pPr>
            <a:r>
              <a:rPr kumimoji="0" lang="hr-HR"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i ostvarivanje ciljeva razvoja grada.</a:t>
            </a:r>
            <a:endParaRPr kumimoji="0" lang="hr-HR" b="1" i="0" u="none" strike="noStrike" kern="1200" cap="none" spc="0" normalizeH="0" baseline="0" noProof="0" dirty="0">
              <a:ln>
                <a:noFill/>
              </a:ln>
              <a:solidFill>
                <a:schemeClr val="dk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274638"/>
            <a:ext cx="7010400" cy="1143000"/>
          </a:xfrm>
        </p:spPr>
        <p:style>
          <a:lnRef idx="1">
            <a:schemeClr val="accent1"/>
          </a:lnRef>
          <a:fillRef idx="2">
            <a:schemeClr val="accent1"/>
          </a:fillRef>
          <a:effectRef idx="1">
            <a:schemeClr val="accent1"/>
          </a:effectRef>
          <a:fontRef idx="minor">
            <a:schemeClr val="dk1"/>
          </a:fontRef>
        </p:style>
        <p:txBody>
          <a:bodyPr/>
          <a:lstStyle/>
          <a:p>
            <a:pPr algn="l"/>
            <a:r>
              <a:rPr lang="hr-HR" dirty="0" smtClean="0"/>
              <a:t>GRAD GRAČANICA   </a:t>
            </a:r>
            <a:endParaRPr lang="hr-HR" dirty="0"/>
          </a:p>
        </p:txBody>
      </p:sp>
      <p:sp>
        <p:nvSpPr>
          <p:cNvPr id="6" name="Content Placeholder 5"/>
          <p:cNvSpPr>
            <a:spLocks noGrp="1"/>
          </p:cNvSpPr>
          <p:nvPr>
            <p:ph sz="half" idx="2"/>
          </p:nvPr>
        </p:nvSpPr>
        <p:spPr>
          <a:xfrm>
            <a:off x="1066800" y="5715000"/>
            <a:ext cx="7010400" cy="762000"/>
          </a:xfrm>
        </p:spPr>
        <p:style>
          <a:lnRef idx="1">
            <a:schemeClr val="accent3"/>
          </a:lnRef>
          <a:fillRef idx="2">
            <a:schemeClr val="accent3"/>
          </a:fillRef>
          <a:effectRef idx="1">
            <a:schemeClr val="accent3"/>
          </a:effectRef>
          <a:fontRef idx="minor">
            <a:schemeClr val="dk1"/>
          </a:fontRef>
        </p:style>
        <p:txBody>
          <a:bodyPr>
            <a:normAutofit fontScale="85000" lnSpcReduction="20000"/>
          </a:bodyPr>
          <a:lstStyle/>
          <a:p>
            <a:pPr>
              <a:buNone/>
            </a:pPr>
            <a:r>
              <a:rPr lang="hr-HR" b="1" dirty="0" smtClean="0">
                <a:solidFill>
                  <a:schemeClr val="dk1"/>
                </a:solidFill>
                <a:latin typeface="Times New Roman" pitchFamily="18" charset="0"/>
                <a:cs typeface="Times New Roman" pitchFamily="18" charset="0"/>
              </a:rPr>
              <a:t>    Program kapitalnih investicija Grada Gračanica   </a:t>
            </a:r>
          </a:p>
          <a:p>
            <a:pPr>
              <a:buNone/>
            </a:pPr>
            <a:r>
              <a:rPr lang="hr-HR" b="1" dirty="0" smtClean="0">
                <a:solidFill>
                  <a:schemeClr val="dk1"/>
                </a:solidFill>
                <a:latin typeface="Times New Roman" pitchFamily="18" charset="0"/>
                <a:cs typeface="Times New Roman" pitchFamily="18" charset="0"/>
              </a:rPr>
              <a:t>         PLAN REALIZACIJE 2021-2025.godina</a:t>
            </a:r>
          </a:p>
          <a:p>
            <a:endParaRPr lang="hr-HR" dirty="0"/>
          </a:p>
        </p:txBody>
      </p:sp>
      <p:pic>
        <p:nvPicPr>
          <p:cNvPr id="7" name="Content Placeholder 7" descr="DSC_2356.JPG"/>
          <p:cNvPicPr>
            <a:picLocks noGrp="1" noChangeAspect="1"/>
          </p:cNvPicPr>
          <p:nvPr>
            <p:ph sz="half" idx="1"/>
          </p:nvPr>
        </p:nvPicPr>
        <p:blipFill>
          <a:blip r:embed="rId2" cstate="print"/>
          <a:stretch>
            <a:fillRect/>
          </a:stretch>
        </p:blipFill>
        <p:spPr>
          <a:xfrm>
            <a:off x="1066800" y="1600200"/>
            <a:ext cx="7010400" cy="3954370"/>
          </a:xfrm>
        </p:spPr>
      </p:pic>
      <p:pic>
        <p:nvPicPr>
          <p:cNvPr id="9" name="Picture 8"/>
          <p:cNvPicPr/>
          <p:nvPr/>
        </p:nvPicPr>
        <p:blipFill>
          <a:blip r:embed="rId3" cstate="print"/>
          <a:srcRect/>
          <a:stretch>
            <a:fillRect/>
          </a:stretch>
        </p:blipFill>
        <p:spPr bwMode="auto">
          <a:xfrm>
            <a:off x="7086600" y="304800"/>
            <a:ext cx="929207" cy="1068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2"/>
          </a:lnRef>
          <a:fillRef idx="2">
            <a:schemeClr val="accent2"/>
          </a:fillRef>
          <a:effectRef idx="1">
            <a:schemeClr val="accent2"/>
          </a:effectRef>
          <a:fontRef idx="minor">
            <a:schemeClr val="dk1"/>
          </a:fontRef>
        </p:style>
        <p:txBody>
          <a:bodyPr>
            <a:normAutofit/>
          </a:bodyPr>
          <a:lstStyle/>
          <a:p>
            <a:r>
              <a:rPr lang="hr-HR" sz="1200" b="1" dirty="0" smtClean="0">
                <a:latin typeface="Times New Roman" pitchFamily="18" charset="0"/>
                <a:cs typeface="Times New Roman" pitchFamily="18" charset="0"/>
              </a:rPr>
              <a:t>PREZENTACIJA: </a:t>
            </a:r>
            <a:r>
              <a:rPr lang="hr-HR" sz="1200" dirty="0" smtClean="0">
                <a:latin typeface="Times New Roman" pitchFamily="18" charset="0"/>
                <a:cs typeface="Times New Roman" pitchFamily="18" charset="0"/>
              </a:rPr>
              <a:t>PROGRAM KAPITALNIH INVESTICIJA GRADA GRAČANICA</a:t>
            </a:r>
            <a:endParaRPr lang="hr-HR" sz="1200" dirty="0"/>
          </a:p>
        </p:txBody>
      </p:sp>
      <p:sp>
        <p:nvSpPr>
          <p:cNvPr id="3" name="Content Placeholder 2"/>
          <p:cNvSpPr>
            <a:spLocks noGrp="1"/>
          </p:cNvSpPr>
          <p:nvPr>
            <p:ph sz="half" idx="1"/>
          </p:nvPr>
        </p:nvSpPr>
        <p:spPr>
          <a:xfrm>
            <a:off x="457200" y="990601"/>
            <a:ext cx="2819400" cy="5135563"/>
          </a:xfrm>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lvl="0">
              <a:buNone/>
            </a:pPr>
            <a:r>
              <a:rPr lang="hr-HR" b="1" dirty="0" smtClean="0">
                <a:latin typeface="Times New Roman" pitchFamily="18" charset="0"/>
                <a:cs typeface="Times New Roman" pitchFamily="18" charset="0"/>
              </a:rPr>
              <a:t>Po istom </a:t>
            </a:r>
          </a:p>
          <a:p>
            <a:pPr lvl="0">
              <a:buNone/>
            </a:pPr>
            <a:r>
              <a:rPr lang="hr-HR" b="1" dirty="0" smtClean="0">
                <a:latin typeface="Times New Roman" pitchFamily="18" charset="0"/>
                <a:cs typeface="Times New Roman" pitchFamily="18" charset="0"/>
              </a:rPr>
              <a:t>principu kao </a:t>
            </a:r>
          </a:p>
          <a:p>
            <a:pPr lvl="0">
              <a:buNone/>
            </a:pPr>
            <a:r>
              <a:rPr lang="hr-HR" b="1" dirty="0" smtClean="0">
                <a:latin typeface="Times New Roman" pitchFamily="18" charset="0"/>
                <a:cs typeface="Times New Roman" pitchFamily="18" charset="0"/>
              </a:rPr>
              <a:t>PKI 2010-2014  i</a:t>
            </a:r>
          </a:p>
          <a:p>
            <a:pPr lvl="0">
              <a:buNone/>
            </a:pPr>
            <a:r>
              <a:rPr lang="hr-HR" b="1" dirty="0" smtClean="0">
                <a:latin typeface="Times New Roman" pitchFamily="18" charset="0"/>
                <a:cs typeface="Times New Roman" pitchFamily="18" charset="0"/>
              </a:rPr>
              <a:t>PKI 2016-2020</a:t>
            </a:r>
          </a:p>
          <a:p>
            <a:pPr marL="0" lvl="0" indent="0">
              <a:buNone/>
              <a:tabLst>
                <a:tab pos="0" algn="l"/>
              </a:tabLst>
            </a:pPr>
            <a:r>
              <a:rPr lang="hr-HR" b="1" dirty="0" smtClean="0">
                <a:latin typeface="Times New Roman" pitchFamily="18" charset="0"/>
                <a:cs typeface="Times New Roman" pitchFamily="18" charset="0"/>
              </a:rPr>
              <a:t>je urađen i novi </a:t>
            </a:r>
          </a:p>
          <a:p>
            <a:pPr marL="0" lvl="0" indent="0">
              <a:buNone/>
              <a:tabLst>
                <a:tab pos="0" algn="l"/>
              </a:tabLst>
            </a:pPr>
            <a:endParaRPr lang="hr-HR" b="1" dirty="0" smtClean="0">
              <a:latin typeface="Times New Roman" pitchFamily="18" charset="0"/>
              <a:cs typeface="Times New Roman" pitchFamily="18" charset="0"/>
            </a:endParaRPr>
          </a:p>
          <a:p>
            <a:pPr marL="0" lvl="0" indent="0">
              <a:buNone/>
              <a:tabLst>
                <a:tab pos="0" algn="l"/>
              </a:tabLst>
            </a:pPr>
            <a:r>
              <a:rPr lang="hr-HR" b="1" dirty="0" smtClean="0">
                <a:latin typeface="Times New Roman" pitchFamily="18" charset="0"/>
                <a:cs typeface="Times New Roman" pitchFamily="18" charset="0"/>
              </a:rPr>
              <a:t>Program kapitalnih investicija grada Gračanica sa Planom realizacije projekata       2021-2025</a:t>
            </a:r>
          </a:p>
          <a:p>
            <a:pPr>
              <a:buNone/>
            </a:pPr>
            <a:endParaRPr lang="hr-HR" dirty="0"/>
          </a:p>
        </p:txBody>
      </p:sp>
      <p:sp>
        <p:nvSpPr>
          <p:cNvPr id="4" name="Content Placeholder 3"/>
          <p:cNvSpPr>
            <a:spLocks noGrp="1"/>
          </p:cNvSpPr>
          <p:nvPr>
            <p:ph sz="half" idx="2"/>
          </p:nvPr>
        </p:nvSpPr>
        <p:spPr>
          <a:xfrm>
            <a:off x="3505200" y="990601"/>
            <a:ext cx="5181600" cy="5135563"/>
          </a:xfrm>
          <a:ln/>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buNone/>
            </a:pPr>
            <a:r>
              <a:rPr lang="hr-HR" b="1" dirty="0" smtClean="0">
                <a:latin typeface="Times New Roman" pitchFamily="18" charset="0"/>
                <a:cs typeface="Times New Roman" pitchFamily="18" charset="0"/>
              </a:rPr>
              <a:t>	</a:t>
            </a:r>
          </a:p>
          <a:p>
            <a:pPr>
              <a:buNone/>
            </a:pPr>
            <a:r>
              <a:rPr lang="hr-HR" b="1" dirty="0" smtClean="0">
                <a:latin typeface="Times New Roman" pitchFamily="18" charset="0"/>
                <a:cs typeface="Times New Roman" pitchFamily="18" charset="0"/>
              </a:rPr>
              <a:t>	u sve provedene  aktivnosti na izradi novog Programa kapitalnih investicija su na usaglašavanju bili uključeni : </a:t>
            </a:r>
            <a:r>
              <a:rPr lang="hr-BA" b="1" dirty="0" smtClean="0">
                <a:latin typeface="Times New Roman" pitchFamily="18" charset="0"/>
                <a:cs typeface="Times New Roman" pitchFamily="18" charset="0"/>
              </a:rPr>
              <a:t>građani, </a:t>
            </a:r>
          </a:p>
          <a:p>
            <a:pPr>
              <a:buNone/>
            </a:pPr>
            <a:r>
              <a:rPr lang="hr-BA" b="1" dirty="0" smtClean="0">
                <a:latin typeface="Times New Roman" pitchFamily="18" charset="0"/>
                <a:cs typeface="Times New Roman" pitchFamily="18" charset="0"/>
              </a:rPr>
              <a:t>	udruženja građana, </a:t>
            </a:r>
          </a:p>
          <a:p>
            <a:pPr>
              <a:buNone/>
            </a:pPr>
            <a:r>
              <a:rPr lang="hr-BA" b="1" dirty="0" smtClean="0">
                <a:latin typeface="Times New Roman" pitchFamily="18" charset="0"/>
                <a:cs typeface="Times New Roman" pitchFamily="18" charset="0"/>
              </a:rPr>
              <a:t>	predstavnici mjesnih zajednica, privatni preduzetnici, predstavnici Gradske uprave  i </a:t>
            </a:r>
            <a:r>
              <a:rPr lang="sr-Cyrl-CS" b="1" dirty="0" smtClean="0">
                <a:latin typeface="Times New Roman" pitchFamily="18" charset="0"/>
                <a:cs typeface="Times New Roman" pitchFamily="18" charset="0"/>
              </a:rPr>
              <a:t>ostali </a:t>
            </a:r>
            <a:r>
              <a:rPr lang="hr-BA" b="1" dirty="0" smtClean="0">
                <a:latin typeface="Times New Roman" pitchFamily="18" charset="0"/>
                <a:cs typeface="Times New Roman" pitchFamily="18" charset="0"/>
              </a:rPr>
              <a:t>subjekti</a:t>
            </a:r>
            <a:r>
              <a:rPr lang="hr-HR" b="1" dirty="0" smtClean="0">
                <a:latin typeface="Times New Roman" pitchFamily="18" charset="0"/>
                <a:cs typeface="Times New Roman" pitchFamily="18" charset="0"/>
              </a:rPr>
              <a:t>, </a:t>
            </a:r>
          </a:p>
          <a:p>
            <a:pPr>
              <a:buNone/>
            </a:pPr>
            <a:r>
              <a:rPr lang="hr-HR" b="1" dirty="0" smtClean="0">
                <a:latin typeface="Times New Roman" pitchFamily="18" charset="0"/>
                <a:cs typeface="Times New Roman" pitchFamily="18" charset="0"/>
              </a:rPr>
              <a:t>	</a:t>
            </a:r>
            <a:r>
              <a:rPr lang="hr-HR" dirty="0" smtClean="0">
                <a:latin typeface="Times New Roman" pitchFamily="18" charset="0"/>
                <a:cs typeface="Times New Roman" pitchFamily="18" charset="0"/>
              </a:rPr>
              <a:t>a svi usvojeni dokumenti će biti objavljeni na web stanici grada</a:t>
            </a:r>
            <a:endParaRPr lang="hr-HR" dirty="0"/>
          </a:p>
        </p:txBody>
      </p:sp>
      <p:pic>
        <p:nvPicPr>
          <p:cNvPr id="5" name="Picture 4"/>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2"/>
          </a:lnRef>
          <a:fillRef idx="2">
            <a:schemeClr val="accent2"/>
          </a:fillRef>
          <a:effectRef idx="1">
            <a:schemeClr val="accent2"/>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graphicFrame>
        <p:nvGraphicFramePr>
          <p:cNvPr id="4" name="Content Placeholder 3"/>
          <p:cNvGraphicFramePr>
            <a:graphicFrameLocks noGrp="1"/>
          </p:cNvGraphicFramePr>
          <p:nvPr>
            <p:ph idx="1"/>
          </p:nvPr>
        </p:nvGraphicFramePr>
        <p:xfrm>
          <a:off x="457200" y="2590799"/>
          <a:ext cx="8229601" cy="3569638"/>
        </p:xfrm>
        <a:graphic>
          <a:graphicData uri="http://schemas.openxmlformats.org/drawingml/2006/table">
            <a:tbl>
              <a:tblPr firstRow="1" bandRow="1">
                <a:tableStyleId>{5C22544A-7EE6-4342-B048-85BDC9FD1C3A}</a:tableStyleId>
              </a:tblPr>
              <a:tblGrid>
                <a:gridCol w="609600"/>
                <a:gridCol w="990600"/>
                <a:gridCol w="1926771"/>
                <a:gridCol w="1175658"/>
                <a:gridCol w="1175658"/>
                <a:gridCol w="979712"/>
                <a:gridCol w="1371602"/>
              </a:tblGrid>
              <a:tr h="653643">
                <a:tc>
                  <a:txBody>
                    <a:bodyPr/>
                    <a:lstStyle/>
                    <a:p>
                      <a:pPr marL="71755" marR="71755" algn="l">
                        <a:spcAft>
                          <a:spcPts val="0"/>
                        </a:spcAft>
                      </a:pPr>
                      <a:r>
                        <a:rPr lang="hr-HR" sz="1000" b="1" dirty="0">
                          <a:solidFill>
                            <a:srgbClr val="000000"/>
                          </a:solidFill>
                          <a:latin typeface="Times New Roman"/>
                          <a:ea typeface="Times New Roman"/>
                          <a:cs typeface="Times New Roman"/>
                        </a:rPr>
                        <a:t>r.b.</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000" b="1" dirty="0">
                          <a:solidFill>
                            <a:srgbClr val="000000"/>
                          </a:solidFill>
                          <a:latin typeface="Times New Roman"/>
                          <a:ea typeface="Times New Roman"/>
                          <a:cs typeface="Times New Roman"/>
                        </a:rPr>
                        <a:t>broj grupe</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000" b="1" dirty="0">
                          <a:solidFill>
                            <a:srgbClr val="000000"/>
                          </a:solidFill>
                          <a:latin typeface="Times New Roman"/>
                          <a:ea typeface="Times New Roman"/>
                          <a:cs typeface="Times New Roman"/>
                        </a:rPr>
                        <a:t>grupa</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000" b="1" dirty="0">
                          <a:solidFill>
                            <a:srgbClr val="000000"/>
                          </a:solidFill>
                          <a:latin typeface="Times New Roman"/>
                          <a:ea typeface="Times New Roman"/>
                          <a:cs typeface="Times New Roman"/>
                        </a:rPr>
                        <a:t>broj projekata po grupi</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000" b="1" dirty="0">
                          <a:solidFill>
                            <a:srgbClr val="000000"/>
                          </a:solidFill>
                          <a:latin typeface="Times New Roman"/>
                          <a:ea typeface="Times New Roman"/>
                          <a:cs typeface="Times New Roman"/>
                        </a:rPr>
                        <a:t>procijenjena potrebna </a:t>
                      </a:r>
                      <a:r>
                        <a:rPr lang="hr-HR" sz="1000" b="1" dirty="0" smtClean="0">
                          <a:solidFill>
                            <a:srgbClr val="000000"/>
                          </a:solidFill>
                          <a:latin typeface="Times New Roman"/>
                          <a:ea typeface="Times New Roman"/>
                          <a:cs typeface="Times New Roman"/>
                        </a:rPr>
                        <a:t> sredstva </a:t>
                      </a:r>
                      <a:r>
                        <a:rPr lang="hr-HR" sz="1000" b="1" dirty="0">
                          <a:solidFill>
                            <a:srgbClr val="000000"/>
                          </a:solidFill>
                          <a:latin typeface="Times New Roman"/>
                          <a:ea typeface="Times New Roman"/>
                          <a:cs typeface="Times New Roman"/>
                        </a:rPr>
                        <a:t>za realizaciju</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000" b="1" dirty="0">
                          <a:solidFill>
                            <a:srgbClr val="000000"/>
                          </a:solidFill>
                          <a:latin typeface="Times New Roman"/>
                          <a:ea typeface="Times New Roman"/>
                          <a:cs typeface="Times New Roman"/>
                        </a:rPr>
                        <a:t>grupa za prioritetnu realizaciju</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000" b="1" dirty="0">
                          <a:solidFill>
                            <a:srgbClr val="000000"/>
                          </a:solidFill>
                          <a:latin typeface="Times New Roman"/>
                          <a:ea typeface="Times New Roman"/>
                          <a:cs typeface="Times New Roman"/>
                        </a:rPr>
                        <a:t>napomena</a:t>
                      </a:r>
                      <a:endParaRPr lang="hr-HR" sz="1000" b="1"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179092">
                <a:tc>
                  <a:txBody>
                    <a:bodyPr/>
                    <a:lstStyle/>
                    <a:p>
                      <a:pPr marL="71755" marR="71755" algn="ctr">
                        <a:spcAft>
                          <a:spcPts val="0"/>
                        </a:spcAft>
                      </a:pPr>
                      <a:r>
                        <a:rPr lang="hr-HR" sz="1100" dirty="0">
                          <a:solidFill>
                            <a:srgbClr val="000000"/>
                          </a:solidFill>
                          <a:latin typeface="Times New Roman"/>
                          <a:ea typeface="Times New Roman"/>
                          <a:cs typeface="Times New Roman"/>
                        </a:rPr>
                        <a:t>1</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2</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3</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4</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a:solidFill>
                            <a:srgbClr val="000000"/>
                          </a:solidFill>
                          <a:latin typeface="Times New Roman"/>
                          <a:ea typeface="Times New Roman"/>
                          <a:cs typeface="Times New Roman"/>
                        </a:rPr>
                        <a:t>5</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6</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7</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405030">
                <a:tc>
                  <a:txBody>
                    <a:bodyPr/>
                    <a:lstStyle/>
                    <a:p>
                      <a:pPr marL="71755" marR="71755" algn="ctr">
                        <a:spcAft>
                          <a:spcPts val="0"/>
                        </a:spcAft>
                      </a:pPr>
                      <a:r>
                        <a:rPr lang="hr-HR" sz="1100" dirty="0">
                          <a:solidFill>
                            <a:srgbClr val="000000"/>
                          </a:solidFill>
                          <a:latin typeface="Times New Roman"/>
                          <a:ea typeface="Times New Roman"/>
                          <a:cs typeface="Times New Roman"/>
                        </a:rPr>
                        <a:t>1</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I</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solidFill>
                            <a:srgbClr val="000000"/>
                          </a:solidFill>
                          <a:latin typeface="Times New Roman"/>
                          <a:ea typeface="Times New Roman"/>
                          <a:cs typeface="Times New Roman"/>
                        </a:rPr>
                        <a:t>sport, kultura, potrebe manjina</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35</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10.060.449</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a:latin typeface="Times New Roman"/>
                          <a:ea typeface="Times New Roman"/>
                          <a:cs typeface="Times New Roman"/>
                        </a:rPr>
                        <a:t>IV</a:t>
                      </a:r>
                      <a:endParaRPr lang="hr-HR" sz="110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a:latin typeface="Times New Roman"/>
                          <a:ea typeface="Times New Roman"/>
                          <a:cs typeface="Times New Roman"/>
                        </a:rPr>
                        <a:t>sport.sale</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362436">
                <a:tc>
                  <a:txBody>
                    <a:bodyPr/>
                    <a:lstStyle/>
                    <a:p>
                      <a:pPr marL="71755" marR="71755" algn="ctr">
                        <a:spcAft>
                          <a:spcPts val="0"/>
                        </a:spcAft>
                      </a:pPr>
                      <a:r>
                        <a:rPr lang="hr-HR" sz="1100">
                          <a:solidFill>
                            <a:srgbClr val="000000"/>
                          </a:solidFill>
                          <a:latin typeface="Times New Roman"/>
                          <a:ea typeface="Times New Roman"/>
                          <a:cs typeface="Times New Roman"/>
                        </a:rPr>
                        <a:t>2</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II</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solidFill>
                            <a:srgbClr val="000000"/>
                          </a:solidFill>
                          <a:latin typeface="Times New Roman"/>
                          <a:ea typeface="Times New Roman"/>
                          <a:cs typeface="Times New Roman"/>
                        </a:rPr>
                        <a:t>toplifikacija, deminiranje</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17</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4.407.309</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latin typeface="Times New Roman"/>
                          <a:ea typeface="Times New Roman"/>
                          <a:cs typeface="Times New Roman"/>
                        </a:rPr>
                        <a:t>V</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latin typeface="Times New Roman"/>
                          <a:ea typeface="Times New Roman"/>
                          <a:cs typeface="Times New Roman"/>
                        </a:rPr>
                        <a:t>deminiranja</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293037">
                <a:tc>
                  <a:txBody>
                    <a:bodyPr/>
                    <a:lstStyle/>
                    <a:p>
                      <a:pPr marL="71755" marR="71755" algn="ctr">
                        <a:spcAft>
                          <a:spcPts val="0"/>
                        </a:spcAft>
                      </a:pPr>
                      <a:r>
                        <a:rPr lang="hr-HR" sz="1100">
                          <a:solidFill>
                            <a:srgbClr val="000000"/>
                          </a:solidFill>
                          <a:latin typeface="Times New Roman"/>
                          <a:ea typeface="Times New Roman"/>
                          <a:cs typeface="Times New Roman"/>
                        </a:rPr>
                        <a:t>3</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a:solidFill>
                            <a:srgbClr val="000000"/>
                          </a:solidFill>
                          <a:latin typeface="Times New Roman"/>
                          <a:ea typeface="Times New Roman"/>
                          <a:cs typeface="Times New Roman"/>
                        </a:rPr>
                        <a:t>III</a:t>
                      </a:r>
                      <a:endParaRPr lang="hr-HR" sz="110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solidFill>
                            <a:srgbClr val="000000"/>
                          </a:solidFill>
                          <a:latin typeface="Times New Roman"/>
                          <a:ea typeface="Times New Roman"/>
                          <a:cs typeface="Times New Roman"/>
                        </a:rPr>
                        <a:t>vodovod, kanalizacija</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56</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20.950.500</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latin typeface="Times New Roman"/>
                          <a:ea typeface="Times New Roman"/>
                          <a:cs typeface="Times New Roman"/>
                        </a:rPr>
                        <a:t>I</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latin typeface="Times New Roman"/>
                          <a:ea typeface="Calibri"/>
                          <a:cs typeface="Times New Roman"/>
                        </a:rPr>
                        <a:t>WAT SAN FBiH</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598363">
                <a:tc>
                  <a:txBody>
                    <a:bodyPr/>
                    <a:lstStyle/>
                    <a:p>
                      <a:pPr marL="71755" marR="71755" algn="ctr">
                        <a:spcAft>
                          <a:spcPts val="0"/>
                        </a:spcAft>
                      </a:pPr>
                      <a:r>
                        <a:rPr lang="hr-HR" sz="1100">
                          <a:solidFill>
                            <a:srgbClr val="000000"/>
                          </a:solidFill>
                          <a:latin typeface="Times New Roman"/>
                          <a:ea typeface="Times New Roman"/>
                          <a:cs typeface="Times New Roman"/>
                        </a:rPr>
                        <a:t>4</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IV</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solidFill>
                            <a:srgbClr val="000000"/>
                          </a:solidFill>
                          <a:latin typeface="Times New Roman"/>
                          <a:ea typeface="Times New Roman"/>
                          <a:cs typeface="Times New Roman"/>
                        </a:rPr>
                        <a:t>putevi, ulice, mostovi, javna rasvjeta, dom kulture, ostali objekti</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163</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18.586.087</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latin typeface="Times New Roman"/>
                          <a:ea typeface="Times New Roman"/>
                          <a:cs typeface="Times New Roman"/>
                        </a:rPr>
                        <a:t>II</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latin typeface="Times New Roman"/>
                          <a:ea typeface="Times New Roman"/>
                          <a:cs typeface="Times New Roman"/>
                        </a:rPr>
                        <a:t>povratak</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343257">
                <a:tc>
                  <a:txBody>
                    <a:bodyPr/>
                    <a:lstStyle/>
                    <a:p>
                      <a:pPr marL="71755" marR="71755" algn="ctr">
                        <a:spcAft>
                          <a:spcPts val="0"/>
                        </a:spcAft>
                      </a:pPr>
                      <a:r>
                        <a:rPr lang="hr-HR" sz="1100">
                          <a:solidFill>
                            <a:srgbClr val="000000"/>
                          </a:solidFill>
                          <a:latin typeface="Times New Roman"/>
                          <a:ea typeface="Times New Roman"/>
                          <a:cs typeface="Times New Roman"/>
                        </a:rPr>
                        <a:t>5</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a:solidFill>
                            <a:srgbClr val="000000"/>
                          </a:solidFill>
                          <a:latin typeface="Times New Roman"/>
                          <a:ea typeface="Times New Roman"/>
                          <a:cs typeface="Times New Roman"/>
                        </a:rPr>
                        <a:t>V</a:t>
                      </a:r>
                      <a:endParaRPr lang="hr-HR" sz="110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a:solidFill>
                            <a:srgbClr val="000000"/>
                          </a:solidFill>
                          <a:latin typeface="Times New Roman"/>
                          <a:ea typeface="Times New Roman"/>
                          <a:cs typeface="Times New Roman"/>
                        </a:rPr>
                        <a:t>oprema, dokumentacija</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68</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4.990.000</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a:latin typeface="Times New Roman"/>
                          <a:ea typeface="Times New Roman"/>
                          <a:cs typeface="Times New Roman"/>
                        </a:rPr>
                        <a:t>VI</a:t>
                      </a:r>
                      <a:endParaRPr lang="hr-HR" sz="110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endParaRPr lang="hr-HR" sz="1100" dirty="0">
                        <a:latin typeface="Times New Roman"/>
                        <a:ea typeface="Times New Roman"/>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441743">
                <a:tc rowSpan="2">
                  <a:txBody>
                    <a:bodyPr/>
                    <a:lstStyle/>
                    <a:p>
                      <a:pPr marL="71755" marR="71755" algn="ctr">
                        <a:spcAft>
                          <a:spcPts val="0"/>
                        </a:spcAft>
                      </a:pPr>
                      <a:r>
                        <a:rPr lang="hr-HR" sz="1100">
                          <a:solidFill>
                            <a:srgbClr val="000000"/>
                          </a:solidFill>
                          <a:latin typeface="Times New Roman"/>
                          <a:ea typeface="Times New Roman"/>
                          <a:cs typeface="Times New Roman"/>
                        </a:rPr>
                        <a:t>6</a:t>
                      </a:r>
                      <a:endParaRPr lang="hr-HR" sz="110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solidFill>
                            <a:srgbClr val="000000"/>
                          </a:solidFill>
                          <a:latin typeface="Times New Roman"/>
                          <a:ea typeface="Times New Roman"/>
                          <a:cs typeface="Times New Roman"/>
                        </a:rPr>
                        <a:t>VI</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solidFill>
                            <a:srgbClr val="000000"/>
                          </a:solidFill>
                          <a:latin typeface="Times New Roman"/>
                          <a:ea typeface="Times New Roman"/>
                          <a:cs typeface="Times New Roman"/>
                        </a:rPr>
                        <a:t>klizišta, izletišta, deponije, regulacija</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latin typeface="Times New Roman"/>
                          <a:ea typeface="Times New Roman"/>
                          <a:cs typeface="Times New Roman"/>
                        </a:rPr>
                        <a:t>55</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smtClean="0">
                          <a:latin typeface="Times New Roman"/>
                          <a:ea typeface="Times New Roman"/>
                          <a:cs typeface="Times New Roman"/>
                        </a:rPr>
                        <a:t>16.630.637</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dirty="0">
                          <a:latin typeface="Times New Roman"/>
                          <a:ea typeface="Times New Roman"/>
                          <a:cs typeface="Times New Roman"/>
                        </a:rPr>
                        <a:t>III</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dirty="0">
                          <a:latin typeface="Times New Roman"/>
                          <a:ea typeface="Times New Roman"/>
                          <a:cs typeface="Times New Roman"/>
                        </a:rPr>
                        <a:t>el.nepogode</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r h="293037">
                <a:tc vMerge="1">
                  <a:txBody>
                    <a:bodyPr/>
                    <a:lstStyle/>
                    <a:p>
                      <a:endParaRPr lang="hr-HR"/>
                    </a:p>
                  </a:txBody>
                  <a:tcPr/>
                </a:tc>
                <a:tc>
                  <a:txBody>
                    <a:bodyPr/>
                    <a:lstStyle/>
                    <a:p>
                      <a:pPr algn="ctr"/>
                      <a:endParaRPr lang="hr-HR" sz="1100" dirty="0">
                        <a:latin typeface="Calibri"/>
                        <a:ea typeface="Times New Roman"/>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r>
                        <a:rPr lang="hr-HR" sz="1100" b="1" dirty="0">
                          <a:solidFill>
                            <a:srgbClr val="000000"/>
                          </a:solidFill>
                          <a:latin typeface="Times New Roman"/>
                          <a:ea typeface="Times New Roman"/>
                          <a:cs typeface="Times New Roman"/>
                        </a:rPr>
                        <a:t>ukupno</a:t>
                      </a:r>
                      <a:endParaRPr lang="hr-HR" sz="1100" dirty="0">
                        <a:latin typeface="Calibri"/>
                        <a:ea typeface="Calibri"/>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b="1" dirty="0" smtClean="0">
                          <a:latin typeface="Times New Roman"/>
                          <a:ea typeface="Times New Roman"/>
                          <a:cs typeface="Times New Roman"/>
                        </a:rPr>
                        <a:t>394</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r>
                        <a:rPr lang="hr-HR" sz="1100" b="1" dirty="0" smtClean="0">
                          <a:latin typeface="Times New Roman"/>
                          <a:ea typeface="Times New Roman"/>
                          <a:cs typeface="Times New Roman"/>
                        </a:rPr>
                        <a:t>75.624.982</a:t>
                      </a: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ctr">
                        <a:spcAft>
                          <a:spcPts val="0"/>
                        </a:spcAft>
                      </a:pPr>
                      <a:endParaRPr lang="hr-HR" sz="1100" dirty="0">
                        <a:latin typeface="Calibri"/>
                        <a:ea typeface="Calibri"/>
                        <a:cs typeface="Times New Roman"/>
                      </a:endParaRPr>
                    </a:p>
                  </a:txBody>
                  <a:tcPr marL="68580" marR="68580" marT="0" marB="0" anchor="ctr">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c>
                  <a:txBody>
                    <a:bodyPr/>
                    <a:lstStyle/>
                    <a:p>
                      <a:pPr marL="71755" marR="71755" algn="l">
                        <a:spcAft>
                          <a:spcPts val="0"/>
                        </a:spcAft>
                      </a:pPr>
                      <a:endParaRPr lang="hr-HR" sz="1100" dirty="0">
                        <a:latin typeface="Times New Roman"/>
                        <a:ea typeface="Times New Roman"/>
                        <a:cs typeface="Times New Roman"/>
                      </a:endParaRPr>
                    </a:p>
                  </a:txBody>
                  <a:tcPr marL="68580" marR="68580" marT="0" marB="0">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tcPr>
                </a:tc>
              </a:tr>
            </a:tbl>
          </a:graphicData>
        </a:graphic>
      </p:graphicFrame>
      <p:sp>
        <p:nvSpPr>
          <p:cNvPr id="5" name="Rectangle 4"/>
          <p:cNvSpPr/>
          <p:nvPr/>
        </p:nvSpPr>
        <p:spPr>
          <a:xfrm>
            <a:off x="457200" y="840938"/>
            <a:ext cx="8229600"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fontAlgn="b"/>
            <a:r>
              <a:rPr lang="bs-Latn-BA" b="1" dirty="0" smtClean="0">
                <a:latin typeface="Times New Roman" pitchFamily="18" charset="0"/>
                <a:cs typeface="Times New Roman" pitchFamily="18" charset="0"/>
              </a:rPr>
              <a:t>PROGRAM KAPITALNIH INVESTICIJA GRADA GRAČANICA sa Planom realizacije projekata 2021-2025</a:t>
            </a:r>
          </a:p>
          <a:p>
            <a:pPr fontAlgn="b"/>
            <a:r>
              <a:rPr lang="bs-Latn-BA" sz="1200" dirty="0" smtClean="0">
                <a:latin typeface="Times New Roman" pitchFamily="18" charset="0"/>
                <a:cs typeface="Times New Roman" pitchFamily="18" charset="0"/>
              </a:rPr>
              <a:t>u koji su uvršteni svi nerealizovani projekti koji su bili u ranijem programu i projekti koji su pristigli kao novi po javnom pozivu za usaglašavanje. Tako da od ukupno 404 prijedloga za investiranje :</a:t>
            </a:r>
          </a:p>
          <a:p>
            <a:pPr marL="180975" fontAlgn="b"/>
            <a:r>
              <a:rPr lang="bs-Latn-BA" sz="1200" dirty="0" smtClean="0">
                <a:latin typeface="Times New Roman" pitchFamily="18" charset="0"/>
                <a:cs typeface="Times New Roman" pitchFamily="18" charset="0"/>
              </a:rPr>
              <a:t>-9 prijedloga se smatraju kao dupli jer se odnose na već predložene projekte, </a:t>
            </a:r>
          </a:p>
          <a:p>
            <a:pPr marL="180975" fontAlgn="b"/>
            <a:r>
              <a:rPr lang="bs-Latn-BA" sz="1200" dirty="0" smtClean="0">
                <a:latin typeface="Times New Roman" pitchFamily="18" charset="0"/>
                <a:cs typeface="Times New Roman" pitchFamily="18" charset="0"/>
              </a:rPr>
              <a:t>-1 prijedlog ispod usvojenog iznosa, te je </a:t>
            </a:r>
            <a:endParaRPr lang="hr-HR" sz="1200" dirty="0" smtClean="0">
              <a:latin typeface="Times New Roman" pitchFamily="18" charset="0"/>
              <a:cs typeface="Times New Roman" pitchFamily="18" charset="0"/>
            </a:endParaRPr>
          </a:p>
          <a:p>
            <a:pPr marL="180975" fontAlgn="b"/>
            <a:r>
              <a:rPr lang="bs-Latn-BA" sz="1200" dirty="0" smtClean="0">
                <a:latin typeface="Times New Roman" pitchFamily="18" charset="0"/>
                <a:cs typeface="Times New Roman" pitchFamily="18" charset="0"/>
              </a:rPr>
              <a:t>-u razmatranje uzeto i </a:t>
            </a:r>
            <a:r>
              <a:rPr lang="bs-Latn-BA" sz="1200" b="1" dirty="0" smtClean="0">
                <a:latin typeface="Times New Roman" pitchFamily="18" charset="0"/>
                <a:cs typeface="Times New Roman" pitchFamily="18" charset="0"/>
              </a:rPr>
              <a:t>uvršteno u Program 394 prijedloga za investiranje po grupama, po izvorima finansiranja</a:t>
            </a:r>
            <a:endParaRPr lang="hr-HR" sz="1200" b="1" dirty="0" smtClean="0">
              <a:latin typeface="Times New Roman" pitchFamily="18" charset="0"/>
              <a:cs typeface="Times New Roman" pitchFamily="18" charset="0"/>
            </a:endParaRPr>
          </a:p>
        </p:txBody>
      </p:sp>
      <p:pic>
        <p:nvPicPr>
          <p:cNvPr id="6" name="Picture 5"/>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pic>
        <p:nvPicPr>
          <p:cNvPr id="6" name="Picture 5"/>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graphicFrame>
        <p:nvGraphicFramePr>
          <p:cNvPr id="8" name="Content Placeholder 3"/>
          <p:cNvGraphicFramePr>
            <a:graphicFrameLocks/>
          </p:cNvGraphicFramePr>
          <p:nvPr/>
        </p:nvGraphicFramePr>
        <p:xfrm>
          <a:off x="457201" y="1676402"/>
          <a:ext cx="8229601" cy="4571999"/>
        </p:xfrm>
        <a:graphic>
          <a:graphicData uri="http://schemas.openxmlformats.org/drawingml/2006/table">
            <a:tbl>
              <a:tblPr firstRow="1" bandRow="1">
                <a:tableStyleId>{5C22544A-7EE6-4342-B048-85BDC9FD1C3A}</a:tableStyleId>
              </a:tblPr>
              <a:tblGrid>
                <a:gridCol w="353961"/>
                <a:gridCol w="1017638"/>
                <a:gridCol w="685800"/>
                <a:gridCol w="685800"/>
                <a:gridCol w="685800"/>
                <a:gridCol w="685800"/>
                <a:gridCol w="685800"/>
                <a:gridCol w="685800"/>
                <a:gridCol w="685800"/>
                <a:gridCol w="685800"/>
                <a:gridCol w="762000"/>
                <a:gridCol w="609602"/>
              </a:tblGrid>
              <a:tr h="615751">
                <a:tc>
                  <a:txBody>
                    <a:bodyPr/>
                    <a:lstStyle/>
                    <a:p>
                      <a:pPr algn="ctr">
                        <a:lnSpc>
                          <a:spcPct val="115000"/>
                        </a:lnSpc>
                        <a:spcAft>
                          <a:spcPts val="0"/>
                        </a:spcAft>
                      </a:pPr>
                      <a:r>
                        <a:rPr lang="hr-HR" sz="800" dirty="0">
                          <a:solidFill>
                            <a:srgbClr val="000000"/>
                          </a:solidFill>
                          <a:latin typeface="Times New Roman"/>
                          <a:ea typeface="Times New Roman"/>
                          <a:cs typeface="Times New Roman"/>
                        </a:rPr>
                        <a:t>r.b.</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oznaka</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cijena projekta</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ranije realizova</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cijene projekata </a:t>
                      </a:r>
                      <a:endParaRPr lang="hr-HR" sz="6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smtClean="0">
                          <a:solidFill>
                            <a:srgbClr val="000000"/>
                          </a:solidFill>
                          <a:latin typeface="Times New Roman"/>
                          <a:ea typeface="Times New Roman"/>
                          <a:cs typeface="Times New Roman"/>
                        </a:rPr>
                        <a:t>Plan za  </a:t>
                      </a:r>
                      <a:r>
                        <a:rPr lang="hr-HR" sz="800" b="1" dirty="0" smtClean="0">
                          <a:solidFill>
                            <a:srgbClr val="000000"/>
                          </a:solidFill>
                          <a:latin typeface="Times New Roman"/>
                          <a:ea typeface="Times New Roman"/>
                          <a:cs typeface="Times New Roman"/>
                        </a:rPr>
                        <a:t>2021</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smtClean="0">
                          <a:solidFill>
                            <a:srgbClr val="000000"/>
                          </a:solidFill>
                          <a:latin typeface="Times New Roman"/>
                          <a:ea typeface="Times New Roman"/>
                          <a:cs typeface="Times New Roman"/>
                        </a:rPr>
                        <a:t>Plan za </a:t>
                      </a:r>
                      <a:r>
                        <a:rPr lang="hr-HR" sz="800" b="1" dirty="0" smtClean="0">
                          <a:solidFill>
                            <a:srgbClr val="000000"/>
                          </a:solidFill>
                          <a:latin typeface="Times New Roman"/>
                          <a:ea typeface="Times New Roman"/>
                          <a:cs typeface="Times New Roman"/>
                        </a:rPr>
                        <a:t>2022</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smtClean="0">
                          <a:solidFill>
                            <a:srgbClr val="000000"/>
                          </a:solidFill>
                          <a:latin typeface="Times New Roman"/>
                          <a:ea typeface="Times New Roman"/>
                          <a:cs typeface="Times New Roman"/>
                        </a:rPr>
                        <a:t>Plan za </a:t>
                      </a:r>
                      <a:r>
                        <a:rPr lang="hr-HR" sz="800" b="1" dirty="0" smtClean="0">
                          <a:solidFill>
                            <a:srgbClr val="000000"/>
                          </a:solidFill>
                          <a:latin typeface="Times New Roman"/>
                          <a:ea typeface="Times New Roman"/>
                          <a:cs typeface="Times New Roman"/>
                        </a:rPr>
                        <a:t>2023</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smtClean="0">
                          <a:solidFill>
                            <a:srgbClr val="000000"/>
                          </a:solidFill>
                          <a:latin typeface="Times New Roman"/>
                          <a:ea typeface="Times New Roman"/>
                          <a:cs typeface="Times New Roman"/>
                        </a:rPr>
                        <a:t>Plan za </a:t>
                      </a:r>
                      <a:r>
                        <a:rPr lang="hr-HR" sz="800" b="1" dirty="0" smtClean="0">
                          <a:solidFill>
                            <a:srgbClr val="000000"/>
                          </a:solidFill>
                          <a:latin typeface="Times New Roman"/>
                          <a:ea typeface="Times New Roman"/>
                          <a:cs typeface="Times New Roman"/>
                        </a:rPr>
                        <a:t>2024</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smtClean="0">
                          <a:solidFill>
                            <a:srgbClr val="000000"/>
                          </a:solidFill>
                          <a:latin typeface="Times New Roman"/>
                          <a:ea typeface="Times New Roman"/>
                          <a:cs typeface="Times New Roman"/>
                        </a:rPr>
                        <a:t>Plan za </a:t>
                      </a:r>
                      <a:r>
                        <a:rPr lang="hr-HR" sz="800" b="1" dirty="0" smtClean="0">
                          <a:solidFill>
                            <a:srgbClr val="000000"/>
                          </a:solidFill>
                          <a:latin typeface="Times New Roman"/>
                          <a:ea typeface="Times New Roman"/>
                          <a:cs typeface="Times New Roman"/>
                        </a:rPr>
                        <a:t>2025</a:t>
                      </a:r>
                      <a:r>
                        <a:rPr lang="hr-HR" sz="800" dirty="0" smtClean="0">
                          <a:solidFill>
                            <a:srgbClr val="000000"/>
                          </a:solidFill>
                          <a:latin typeface="Times New Roman"/>
                          <a:ea typeface="Times New Roman"/>
                          <a:cs typeface="Times New Roman"/>
                        </a:rPr>
                        <a:t>.g</a:t>
                      </a:r>
                      <a:r>
                        <a:rPr lang="hr-HR" sz="800" dirty="0">
                          <a:solidFill>
                            <a:srgbClr val="000000"/>
                          </a:solidFill>
                          <a:latin typeface="Times New Roman"/>
                          <a:ea typeface="Times New Roman"/>
                          <a:cs typeface="Times New Roman"/>
                        </a:rPr>
                        <a:t>.</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ukupno </a:t>
                      </a:r>
                      <a:r>
                        <a:rPr lang="hr-HR" sz="800" dirty="0" smtClean="0">
                          <a:solidFill>
                            <a:srgbClr val="000000"/>
                          </a:solidFill>
                          <a:latin typeface="Times New Roman"/>
                          <a:ea typeface="Times New Roman"/>
                          <a:cs typeface="Times New Roman"/>
                        </a:rPr>
                        <a:t> </a:t>
                      </a:r>
                    </a:p>
                    <a:p>
                      <a:pPr algn="ctr">
                        <a:lnSpc>
                          <a:spcPct val="115000"/>
                        </a:lnSpc>
                        <a:spcAft>
                          <a:spcPts val="0"/>
                        </a:spcAft>
                      </a:pPr>
                      <a:r>
                        <a:rPr lang="hr-HR" sz="800" dirty="0" smtClean="0">
                          <a:solidFill>
                            <a:srgbClr val="000000"/>
                          </a:solidFill>
                          <a:latin typeface="Times New Roman"/>
                          <a:ea typeface="Times New Roman"/>
                          <a:cs typeface="Times New Roman"/>
                        </a:rPr>
                        <a:t>Plan irano </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ostaje za realizaciju</a:t>
                      </a:r>
                      <a:endParaRPr lang="hr-HR" sz="800" dirty="0">
                        <a:latin typeface="Calibri"/>
                        <a:ea typeface="Times New Roman"/>
                        <a:cs typeface="Times New Roman"/>
                      </a:endParaRPr>
                    </a:p>
                  </a:txBody>
                  <a:tcPr marL="68580" marR="68580" marT="0" marB="0" anchor="ct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541291">
                <a:tc>
                  <a:txBody>
                    <a:bodyPr/>
                    <a:lstStyle/>
                    <a:p>
                      <a:pPr algn="r">
                        <a:lnSpc>
                          <a:spcPct val="115000"/>
                        </a:lnSpc>
                        <a:spcAft>
                          <a:spcPts val="0"/>
                        </a:spcAft>
                      </a:pPr>
                      <a:r>
                        <a:rPr lang="hr-HR" sz="800">
                          <a:solidFill>
                            <a:srgbClr val="000000"/>
                          </a:solidFill>
                          <a:latin typeface="Times New Roman"/>
                          <a:ea typeface="Times New Roman"/>
                          <a:cs typeface="Times New Roman"/>
                        </a:rPr>
                        <a:t>1</a:t>
                      </a:r>
                      <a:endParaRPr lang="hr-HR" sz="80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latin typeface="Times New Roman"/>
                          <a:ea typeface="Times New Roman"/>
                          <a:cs typeface="Times New Roman"/>
                        </a:rPr>
                        <a:t>GRUPA I                    sport, kultura,       potrebe roma</a:t>
                      </a:r>
                      <a:endParaRPr lang="hr-HR" sz="800" dirty="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just">
                        <a:spcAft>
                          <a:spcPts val="0"/>
                        </a:spcAft>
                      </a:pPr>
                      <a:r>
                        <a:rPr lang="hr-HR" sz="700" b="1" dirty="0" smtClean="0">
                          <a:solidFill>
                            <a:srgbClr val="000000"/>
                          </a:solidFill>
                          <a:latin typeface="Times New Roman" pitchFamily="18" charset="0"/>
                          <a:ea typeface="Times New Roman"/>
                          <a:cs typeface="Times New Roman" pitchFamily="18" charset="0"/>
                        </a:rPr>
                        <a:t>10.060.449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10.060.449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3.070.253</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1.196.000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1.376.196</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1.236.000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911.000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7.789.449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2.271.000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548800">
                <a:tc>
                  <a:txBody>
                    <a:bodyPr/>
                    <a:lstStyle/>
                    <a:p>
                      <a:pPr algn="r">
                        <a:lnSpc>
                          <a:spcPct val="115000"/>
                        </a:lnSpc>
                        <a:spcAft>
                          <a:spcPts val="0"/>
                        </a:spcAft>
                      </a:pPr>
                      <a:r>
                        <a:rPr lang="hr-HR" sz="800">
                          <a:solidFill>
                            <a:srgbClr val="000000"/>
                          </a:solidFill>
                          <a:latin typeface="Calibri"/>
                          <a:ea typeface="Times New Roman"/>
                          <a:cs typeface="Calibri"/>
                        </a:rPr>
                        <a:t>2</a:t>
                      </a:r>
                      <a:endParaRPr lang="hr-HR" sz="80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II       toplifikacija,    deminiranje</a:t>
                      </a:r>
                      <a:endParaRPr lang="hr-HR" sz="80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just">
                        <a:spcAft>
                          <a:spcPts val="0"/>
                        </a:spcAft>
                      </a:pPr>
                      <a:r>
                        <a:rPr lang="hr-HR" sz="700" b="1" dirty="0">
                          <a:solidFill>
                            <a:srgbClr val="000000"/>
                          </a:solidFill>
                          <a:latin typeface="Times New Roman" pitchFamily="18" charset="0"/>
                          <a:ea typeface="Times New Roman"/>
                          <a:cs typeface="Times New Roman" pitchFamily="18" charset="0"/>
                        </a:rPr>
                        <a:t>  </a:t>
                      </a:r>
                      <a:r>
                        <a:rPr lang="hr-HR" sz="700" b="1" dirty="0" smtClean="0">
                          <a:solidFill>
                            <a:srgbClr val="000000"/>
                          </a:solidFill>
                          <a:latin typeface="Times New Roman" pitchFamily="18" charset="0"/>
                          <a:ea typeface="Times New Roman"/>
                          <a:cs typeface="Times New Roman" pitchFamily="18" charset="0"/>
                        </a:rPr>
                        <a:t>4.407.309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latin typeface="Times New Roman" pitchFamily="18" charset="0"/>
                          <a:ea typeface="Calibri"/>
                          <a:cs typeface="Times New Roman" pitchFamily="18" charset="0"/>
                        </a:rPr>
                        <a:t>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4.407.309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517.000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572.200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593.512</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1.619.407</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1.105.190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4.407.309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531108">
                <a:tc>
                  <a:txBody>
                    <a:bodyPr/>
                    <a:lstStyle/>
                    <a:p>
                      <a:pPr algn="r">
                        <a:lnSpc>
                          <a:spcPct val="115000"/>
                        </a:lnSpc>
                        <a:spcAft>
                          <a:spcPts val="0"/>
                        </a:spcAft>
                      </a:pPr>
                      <a:r>
                        <a:rPr lang="hr-HR" sz="800">
                          <a:solidFill>
                            <a:srgbClr val="000000"/>
                          </a:solidFill>
                          <a:latin typeface="Calibri"/>
                          <a:ea typeface="Times New Roman"/>
                          <a:cs typeface="Calibri"/>
                        </a:rPr>
                        <a:t>3</a:t>
                      </a:r>
                      <a:endParaRPr lang="hr-HR" sz="80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III           vodovod,        kanalizacija</a:t>
                      </a:r>
                      <a:endParaRPr lang="hr-HR" sz="80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just">
                        <a:spcAft>
                          <a:spcPts val="0"/>
                        </a:spcAft>
                      </a:pPr>
                      <a:r>
                        <a:rPr lang="hr-HR" sz="700" b="1" dirty="0" smtClean="0">
                          <a:solidFill>
                            <a:srgbClr val="000000"/>
                          </a:solidFill>
                          <a:latin typeface="Times New Roman" pitchFamily="18" charset="0"/>
                          <a:ea typeface="Times New Roman"/>
                          <a:cs typeface="Times New Roman" pitchFamily="18" charset="0"/>
                        </a:rPr>
                        <a:t>21.470.500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520.000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20.950.500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997.000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1.408.150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1.115.750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803.250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818.250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5.202.400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15.748.100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788139">
                <a:tc>
                  <a:txBody>
                    <a:bodyPr/>
                    <a:lstStyle/>
                    <a:p>
                      <a:pPr algn="r">
                        <a:lnSpc>
                          <a:spcPct val="115000"/>
                        </a:lnSpc>
                        <a:spcAft>
                          <a:spcPts val="0"/>
                        </a:spcAft>
                      </a:pPr>
                      <a:r>
                        <a:rPr lang="hr-HR" sz="800">
                          <a:solidFill>
                            <a:srgbClr val="000000"/>
                          </a:solidFill>
                          <a:latin typeface="Calibri"/>
                          <a:ea typeface="Times New Roman"/>
                          <a:cs typeface="Calibri"/>
                        </a:rPr>
                        <a:t>4</a:t>
                      </a:r>
                      <a:endParaRPr lang="hr-HR" sz="80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IV              putevi, ulice,        mostovi, javna rasvjeta, dom kulture, ostali objekti</a:t>
                      </a:r>
                      <a:endParaRPr lang="hr-HR" sz="80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just">
                        <a:spcAft>
                          <a:spcPts val="0"/>
                        </a:spcAft>
                      </a:pPr>
                      <a:r>
                        <a:rPr lang="hr-HR" sz="700" b="1" dirty="0" smtClean="0">
                          <a:solidFill>
                            <a:srgbClr val="000000"/>
                          </a:solidFill>
                          <a:latin typeface="Times New Roman" pitchFamily="18" charset="0"/>
                          <a:ea typeface="Times New Roman"/>
                          <a:cs typeface="Times New Roman" pitchFamily="18" charset="0"/>
                        </a:rPr>
                        <a:t>22.311.522</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3.725.435</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16.586.087</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1.890.618</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3.391.457</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3.638.780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1.815.000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1.527.321</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12.263.176</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6.322.911</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539954">
                <a:tc>
                  <a:txBody>
                    <a:bodyPr/>
                    <a:lstStyle/>
                    <a:p>
                      <a:pPr algn="r">
                        <a:lnSpc>
                          <a:spcPct val="115000"/>
                        </a:lnSpc>
                        <a:spcAft>
                          <a:spcPts val="0"/>
                        </a:spcAft>
                      </a:pPr>
                      <a:r>
                        <a:rPr lang="hr-HR" sz="800">
                          <a:solidFill>
                            <a:srgbClr val="000000"/>
                          </a:solidFill>
                          <a:latin typeface="Calibri"/>
                          <a:ea typeface="Times New Roman"/>
                          <a:cs typeface="Calibri"/>
                        </a:rPr>
                        <a:t>5</a:t>
                      </a:r>
                      <a:endParaRPr lang="hr-HR" sz="80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V               oprema,       dokumentacija</a:t>
                      </a:r>
                      <a:endParaRPr lang="hr-HR" sz="80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5.167.000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177.000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4.990.000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484.000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564.000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534.000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384.000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234.000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2.200.000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2.790.000</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539954">
                <a:tc>
                  <a:txBody>
                    <a:bodyPr/>
                    <a:lstStyle/>
                    <a:p>
                      <a:pPr algn="r">
                        <a:lnSpc>
                          <a:spcPct val="115000"/>
                        </a:lnSpc>
                        <a:spcAft>
                          <a:spcPts val="0"/>
                        </a:spcAft>
                      </a:pPr>
                      <a:r>
                        <a:rPr lang="hr-HR" sz="800">
                          <a:solidFill>
                            <a:srgbClr val="000000"/>
                          </a:solidFill>
                          <a:latin typeface="Calibri"/>
                          <a:ea typeface="Times New Roman"/>
                          <a:cs typeface="Calibri"/>
                        </a:rPr>
                        <a:t>6</a:t>
                      </a:r>
                      <a:endParaRPr lang="hr-HR" sz="80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a:latin typeface="Times New Roman"/>
                          <a:ea typeface="Times New Roman"/>
                          <a:cs typeface="Times New Roman"/>
                        </a:rPr>
                        <a:t>GRUPA VI              klizišta, izletišta, deponije, regulacija</a:t>
                      </a:r>
                      <a:endParaRPr lang="hr-HR" sz="800">
                        <a:latin typeface="Calibri"/>
                        <a:ea typeface="Times New Roman"/>
                        <a:cs typeface="Times New Roman"/>
                      </a:endParaRPr>
                    </a:p>
                  </a:txBody>
                  <a:tcPr marL="68580" marR="68580" marT="0" marB="0">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19.573.234</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2.942.597</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16.630.637</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626.000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684.169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730.000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859.000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r">
                        <a:spcAft>
                          <a:spcPts val="0"/>
                        </a:spcAft>
                      </a:pPr>
                      <a:r>
                        <a:rPr lang="hr-HR" sz="700" b="1" dirty="0" smtClean="0">
                          <a:solidFill>
                            <a:srgbClr val="000000"/>
                          </a:solidFill>
                          <a:latin typeface="Times New Roman" pitchFamily="18" charset="0"/>
                          <a:ea typeface="Times New Roman"/>
                          <a:cs typeface="Times New Roman" pitchFamily="18" charset="0"/>
                        </a:rPr>
                        <a:t>854.000</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0" marR="71755" indent="0" algn="r">
                        <a:spcAft>
                          <a:spcPts val="0"/>
                        </a:spcAft>
                      </a:pPr>
                      <a:r>
                        <a:rPr lang="hr-HR" sz="700" b="1" dirty="0" smtClean="0">
                          <a:solidFill>
                            <a:srgbClr val="000000"/>
                          </a:solidFill>
                          <a:latin typeface="Times New Roman" pitchFamily="18" charset="0"/>
                          <a:ea typeface="Times New Roman"/>
                          <a:cs typeface="Times New Roman" pitchFamily="18" charset="0"/>
                        </a:rPr>
                        <a:t>3.753.169</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12.877.468</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r h="467002">
                <a:tc>
                  <a:txBody>
                    <a:bodyPr/>
                    <a:lstStyle/>
                    <a:p>
                      <a:pPr algn="ctr">
                        <a:lnSpc>
                          <a:spcPct val="115000"/>
                        </a:lnSpc>
                        <a:spcAft>
                          <a:spcPts val="0"/>
                        </a:spcAft>
                      </a:pPr>
                      <a:r>
                        <a:rPr lang="hr-HR" sz="800">
                          <a:solidFill>
                            <a:srgbClr val="000000"/>
                          </a:solidFill>
                          <a:latin typeface="Calibri"/>
                          <a:ea typeface="Times New Roman"/>
                          <a:cs typeface="Calibri"/>
                        </a:rPr>
                        <a:t> </a:t>
                      </a:r>
                      <a:endParaRPr lang="hr-HR" sz="80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ctr">
                        <a:lnSpc>
                          <a:spcPct val="115000"/>
                        </a:lnSpc>
                        <a:spcAft>
                          <a:spcPts val="0"/>
                        </a:spcAft>
                      </a:pPr>
                      <a:r>
                        <a:rPr lang="hr-HR" sz="800" dirty="0">
                          <a:solidFill>
                            <a:srgbClr val="000000"/>
                          </a:solidFill>
                          <a:latin typeface="Times New Roman"/>
                          <a:ea typeface="Times New Roman"/>
                          <a:cs typeface="Times New Roman"/>
                        </a:rPr>
                        <a:t>ukupno</a:t>
                      </a:r>
                      <a:endParaRPr lang="hr-HR" sz="800" dirty="0">
                        <a:latin typeface="Calibri"/>
                        <a:ea typeface="Times New Roman"/>
                        <a:cs typeface="Times New Roman"/>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just">
                        <a:spcAft>
                          <a:spcPts val="0"/>
                        </a:spcAft>
                      </a:pPr>
                      <a:r>
                        <a:rPr lang="hr-HR" sz="700" b="1" dirty="0" smtClean="0">
                          <a:solidFill>
                            <a:srgbClr val="000000"/>
                          </a:solidFill>
                          <a:latin typeface="Times New Roman" pitchFamily="18" charset="0"/>
                          <a:ea typeface="Times New Roman"/>
                          <a:cs typeface="Times New Roman" pitchFamily="18" charset="0"/>
                        </a:rPr>
                        <a:t>82.990.014</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just">
                        <a:spcAft>
                          <a:spcPts val="0"/>
                        </a:spcAft>
                      </a:pPr>
                      <a:r>
                        <a:rPr lang="hr-HR" sz="700" b="1" dirty="0" smtClean="0">
                          <a:solidFill>
                            <a:srgbClr val="000000"/>
                          </a:solidFill>
                          <a:latin typeface="Times New Roman" pitchFamily="18" charset="0"/>
                          <a:ea typeface="Times New Roman"/>
                          <a:cs typeface="Times New Roman" pitchFamily="18" charset="0"/>
                        </a:rPr>
                        <a:t>7.365.032</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75.624.982</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7.584.871</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7.875.976</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7.988.238</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6.716.657</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5.449.761</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marL="71755" marR="71755" algn="ctr">
                        <a:spcAft>
                          <a:spcPts val="0"/>
                        </a:spcAft>
                      </a:pPr>
                      <a:r>
                        <a:rPr lang="hr-HR" sz="700" b="1" dirty="0" smtClean="0">
                          <a:solidFill>
                            <a:srgbClr val="000000"/>
                          </a:solidFill>
                          <a:latin typeface="Times New Roman" pitchFamily="18" charset="0"/>
                          <a:ea typeface="Times New Roman"/>
                          <a:cs typeface="Times New Roman" pitchFamily="18" charset="0"/>
                        </a:rPr>
                        <a:t>35.615.503</a:t>
                      </a:r>
                      <a:endParaRPr lang="hr-HR" sz="700" b="1" dirty="0">
                        <a:latin typeface="Times New Roman" pitchFamily="18" charset="0"/>
                        <a:ea typeface="Calibri"/>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c>
                  <a:txBody>
                    <a:bodyPr/>
                    <a:lstStyle/>
                    <a:p>
                      <a:pPr algn="r">
                        <a:lnSpc>
                          <a:spcPct val="115000"/>
                        </a:lnSpc>
                        <a:spcAft>
                          <a:spcPts val="0"/>
                        </a:spcAft>
                      </a:pPr>
                      <a:r>
                        <a:rPr lang="hr-HR" sz="700" b="1" dirty="0" smtClean="0">
                          <a:solidFill>
                            <a:schemeClr val="tx1"/>
                          </a:solidFill>
                          <a:latin typeface="Times New Roman" pitchFamily="18" charset="0"/>
                          <a:ea typeface="Times New Roman"/>
                          <a:cs typeface="Times New Roman" pitchFamily="18" charset="0"/>
                        </a:rPr>
                        <a:t>40.009.479</a:t>
                      </a:r>
                      <a:endParaRPr lang="hr-HR" sz="700" b="1" dirty="0">
                        <a:solidFill>
                          <a:schemeClr val="tx1"/>
                        </a:solidFill>
                        <a:latin typeface="Times New Roman" pitchFamily="18" charset="0"/>
                        <a:ea typeface="Times New Roman"/>
                        <a:cs typeface="Times New Roman" pitchFamily="18" charset="0"/>
                      </a:endParaRPr>
                    </a:p>
                  </a:txBody>
                  <a:tcPr marL="68580" marR="68580" marT="0" marB="0" anchor="b">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0" scaled="1"/>
                      <a:tileRect/>
                    </a:gradFill>
                  </a:tcPr>
                </a:tc>
              </a:tr>
            </a:tbl>
          </a:graphicData>
        </a:graphic>
      </p:graphicFrame>
      <p:sp>
        <p:nvSpPr>
          <p:cNvPr id="9" name="Title 1"/>
          <p:cNvSpPr txBox="1">
            <a:spLocks/>
          </p:cNvSpPr>
          <p:nvPr/>
        </p:nvSpPr>
        <p:spPr>
          <a:xfrm>
            <a:off x="457200" y="914400"/>
            <a:ext cx="8229600" cy="6096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algn="ctr">
              <a:spcBef>
                <a:spcPct val="0"/>
              </a:spcBef>
              <a:defRPr/>
            </a:pPr>
            <a:r>
              <a:rPr lang="hr-HR" sz="1100" dirty="0" smtClean="0">
                <a:latin typeface="Times New Roman" pitchFamily="18" charset="0"/>
                <a:cs typeface="Times New Roman" pitchFamily="18" charset="0"/>
              </a:rPr>
              <a:t>PROGRAM KAPITALNIH INVESTICIJA GRADA GRAČANICA</a:t>
            </a:r>
            <a:endParaRPr lang="hr-HR" sz="1100" dirty="0" smtClean="0"/>
          </a:p>
          <a:p>
            <a:pPr marL="0" marR="0" lvl="0" indent="0" algn="ctr" defTabSz="914400" rtl="0" eaLnBrk="1" fontAlgn="auto" latinLnBrk="0" hangingPunct="1">
              <a:lnSpc>
                <a:spcPct val="100000"/>
              </a:lnSpc>
              <a:spcBef>
                <a:spcPct val="0"/>
              </a:spcBef>
              <a:spcAft>
                <a:spcPts val="0"/>
              </a:spcAft>
              <a:buClrTx/>
              <a:buSzTx/>
              <a:buFontTx/>
              <a:buNone/>
              <a:tabLst/>
              <a:defRPr/>
            </a:pPr>
            <a:r>
              <a:rPr lang="hr-HR" sz="1100" b="1" dirty="0" smtClean="0">
                <a:latin typeface="Times New Roman" pitchFamily="18" charset="0"/>
                <a:cs typeface="Times New Roman" pitchFamily="18" charset="0"/>
              </a:rPr>
              <a:t>Pregled potrebnih sredstava po Planu realizacije 2021-2025 po grupama i godinama realizacije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2"/>
          </a:lnRef>
          <a:fillRef idx="2">
            <a:schemeClr val="accent2"/>
          </a:fillRef>
          <a:effectRef idx="1">
            <a:schemeClr val="accent2"/>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graphicFrame>
        <p:nvGraphicFramePr>
          <p:cNvPr id="4" name="Content Placeholder 3"/>
          <p:cNvGraphicFramePr>
            <a:graphicFrameLocks noGrp="1"/>
          </p:cNvGraphicFramePr>
          <p:nvPr>
            <p:ph idx="1"/>
          </p:nvPr>
        </p:nvGraphicFramePr>
        <p:xfrm>
          <a:off x="457201" y="960383"/>
          <a:ext cx="8229595" cy="5398164"/>
        </p:xfrm>
        <a:graphic>
          <a:graphicData uri="http://schemas.openxmlformats.org/drawingml/2006/table">
            <a:tbl>
              <a:tblPr firstRow="1" bandRow="1">
                <a:tableStyleId>{5C22544A-7EE6-4342-B048-85BDC9FD1C3A}</a:tableStyleId>
              </a:tblPr>
              <a:tblGrid>
                <a:gridCol w="381000"/>
                <a:gridCol w="533399"/>
                <a:gridCol w="990600"/>
                <a:gridCol w="762000"/>
                <a:gridCol w="762000"/>
                <a:gridCol w="762000"/>
                <a:gridCol w="838200"/>
                <a:gridCol w="838200"/>
                <a:gridCol w="838200"/>
                <a:gridCol w="762000"/>
                <a:gridCol w="761996"/>
              </a:tblGrid>
              <a:tr h="678852">
                <a:tc>
                  <a:txBody>
                    <a:bodyPr/>
                    <a:lstStyle/>
                    <a:p>
                      <a:pPr marL="71755" marR="71755" algn="l">
                        <a:spcAft>
                          <a:spcPts val="0"/>
                        </a:spcAft>
                      </a:pPr>
                      <a:r>
                        <a:rPr lang="hr-HR" sz="900" dirty="0">
                          <a:solidFill>
                            <a:srgbClr val="000000"/>
                          </a:solidFill>
                          <a:latin typeface="Times New Roman"/>
                          <a:ea typeface="Times New Roman"/>
                          <a:cs typeface="Times New Roman"/>
                        </a:rPr>
                        <a:t>r.b.</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broj grupe</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grupa</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broj projekata po grupi</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broj projekata po grupi</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ukupan bodovi po grupi</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sredstva</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potrebna sredstva </a:t>
                      </a:r>
                      <a:endParaRPr lang="hr-HR" sz="900" dirty="0">
                        <a:latin typeface="Calibri"/>
                        <a:ea typeface="Calibri"/>
                        <a:cs typeface="Times New Roman"/>
                      </a:endParaRPr>
                    </a:p>
                    <a:p>
                      <a:pPr marL="71755" marR="71755" algn="l">
                        <a:spcAft>
                          <a:spcPts val="0"/>
                        </a:spcAft>
                      </a:pPr>
                      <a:r>
                        <a:rPr lang="hr-HR" sz="900" dirty="0">
                          <a:solidFill>
                            <a:srgbClr val="000000"/>
                          </a:solidFill>
                          <a:latin typeface="Times New Roman"/>
                          <a:ea typeface="Times New Roman"/>
                          <a:cs typeface="Times New Roman"/>
                        </a:rPr>
                        <a:t>u KM</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ukupno potrebna sredstva </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l">
                        <a:spcAft>
                          <a:spcPts val="0"/>
                        </a:spcAft>
                      </a:pPr>
                      <a:r>
                        <a:rPr lang="hr-HR" sz="900" dirty="0">
                          <a:solidFill>
                            <a:srgbClr val="000000"/>
                          </a:solidFill>
                          <a:latin typeface="Times New Roman"/>
                          <a:ea typeface="Times New Roman"/>
                          <a:cs typeface="Times New Roman"/>
                        </a:rPr>
                        <a:t>grupa za </a:t>
                      </a:r>
                      <a:r>
                        <a:rPr lang="hr-HR" sz="900" dirty="0" smtClean="0">
                          <a:solidFill>
                            <a:srgbClr val="000000"/>
                          </a:solidFill>
                          <a:latin typeface="Times New Roman"/>
                          <a:ea typeface="Times New Roman"/>
                          <a:cs typeface="Times New Roman"/>
                        </a:rPr>
                        <a:t>prio ritetnu </a:t>
                      </a:r>
                      <a:r>
                        <a:rPr lang="hr-HR" sz="900" dirty="0">
                          <a:solidFill>
                            <a:srgbClr val="000000"/>
                          </a:solidFill>
                          <a:latin typeface="Times New Roman"/>
                          <a:ea typeface="Times New Roman"/>
                          <a:cs typeface="Times New Roman"/>
                        </a:rPr>
                        <a:t>realizaciju</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dirty="0">
                          <a:solidFill>
                            <a:srgbClr val="000000"/>
                          </a:solidFill>
                          <a:latin typeface="Times New Roman"/>
                          <a:ea typeface="Times New Roman"/>
                          <a:cs typeface="Times New Roman"/>
                        </a:rPr>
                        <a:t>napomena</a:t>
                      </a:r>
                      <a:endParaRPr lang="hr-HR" sz="900"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189565">
                <a:tc>
                  <a:txBody>
                    <a:bodyPr/>
                    <a:lstStyle/>
                    <a:p>
                      <a:pPr marL="71755" marR="71755" algn="ctr">
                        <a:spcAft>
                          <a:spcPts val="0"/>
                        </a:spcAft>
                      </a:pPr>
                      <a:r>
                        <a:rPr lang="hr-HR" sz="900" dirty="0">
                          <a:solidFill>
                            <a:srgbClr val="000000"/>
                          </a:solidFill>
                          <a:latin typeface="Times New Roman"/>
                          <a:ea typeface="Times New Roman"/>
                          <a:cs typeface="Times New Roman"/>
                        </a:rPr>
                        <a:t>1</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2</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3</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6</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4</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5</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900" dirty="0">
                        <a:solidFill>
                          <a:srgbClr val="000000"/>
                        </a:solidFill>
                        <a:latin typeface="Times New Roman"/>
                        <a:ea typeface="Times New Roman"/>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7</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900" dirty="0">
                        <a:solidFill>
                          <a:srgbClr val="000000"/>
                        </a:solidFill>
                        <a:latin typeface="Times New Roman"/>
                        <a:ea typeface="Times New Roman"/>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6</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dirty="0">
                          <a:solidFill>
                            <a:srgbClr val="000000"/>
                          </a:solidFill>
                          <a:latin typeface="Times New Roman"/>
                          <a:ea typeface="Times New Roman"/>
                          <a:cs typeface="Times New Roman"/>
                        </a:rPr>
                        <a:t>8</a:t>
                      </a:r>
                      <a:endParaRPr lang="hr-HR" sz="900"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271540">
                <a:tc rowSpan="2">
                  <a:txBody>
                    <a:bodyPr/>
                    <a:lstStyle/>
                    <a:p>
                      <a:pPr marL="71755" marR="71755" algn="ctr">
                        <a:spcAft>
                          <a:spcPts val="0"/>
                        </a:spcAft>
                      </a:pPr>
                      <a:r>
                        <a:rPr lang="hr-HR" sz="900">
                          <a:solidFill>
                            <a:srgbClr val="000000"/>
                          </a:solidFill>
                          <a:latin typeface="Times New Roman"/>
                          <a:ea typeface="Times New Roman"/>
                          <a:cs typeface="Times New Roman"/>
                        </a:rPr>
                        <a:t>1</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I</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dirty="0">
                          <a:solidFill>
                            <a:srgbClr val="000000"/>
                          </a:solidFill>
                          <a:latin typeface="Times New Roman"/>
                          <a:ea typeface="Times New Roman"/>
                          <a:cs typeface="Times New Roman"/>
                        </a:rPr>
                        <a:t>sport, kultura, potrebe manjina</a:t>
                      </a:r>
                      <a:endParaRPr lang="hr-HR" sz="900" b="1"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2.323</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7.789.449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V</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endParaRPr lang="hr-HR" sz="900" dirty="0">
                        <a:solidFill>
                          <a:srgbClr val="FF0000"/>
                        </a:solidFill>
                        <a:latin typeface="Times New Roman"/>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271540">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35</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6</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Calibri"/>
                          <a:cs typeface="Times New Roman"/>
                        </a:rPr>
                        <a:t>290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2.271.000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solidFill>
                            <a:srgbClr val="000000"/>
                          </a:solidFill>
                          <a:latin typeface="Times New Roman"/>
                          <a:ea typeface="Times New Roman"/>
                          <a:cs typeface="Times New Roman"/>
                        </a:rPr>
                        <a:t>10.060.449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307454">
                <a:tc rowSpan="2">
                  <a:txBody>
                    <a:bodyPr/>
                    <a:lstStyle/>
                    <a:p>
                      <a:pPr marL="71755" marR="71755" algn="ctr">
                        <a:spcAft>
                          <a:spcPts val="0"/>
                        </a:spcAft>
                      </a:pPr>
                      <a:r>
                        <a:rPr lang="hr-HR" sz="900">
                          <a:solidFill>
                            <a:srgbClr val="000000"/>
                          </a:solidFill>
                          <a:latin typeface="Times New Roman"/>
                          <a:ea typeface="Times New Roman"/>
                          <a:cs typeface="Times New Roman"/>
                        </a:rPr>
                        <a:t>2</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II</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dirty="0">
                          <a:solidFill>
                            <a:srgbClr val="000000"/>
                          </a:solidFill>
                          <a:latin typeface="Times New Roman"/>
                          <a:ea typeface="Times New Roman"/>
                          <a:cs typeface="Times New Roman"/>
                        </a:rPr>
                        <a:t>toplifikacija, deminiranje</a:t>
                      </a:r>
                      <a:endParaRPr lang="hr-HR" sz="900" b="1"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17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2.158</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4.407.309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IV</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600" dirty="0">
                          <a:solidFill>
                            <a:srgbClr val="FF0000"/>
                          </a:solidFill>
                          <a:latin typeface="Times New Roman"/>
                          <a:ea typeface="Times New Roman"/>
                          <a:cs typeface="Times New Roman"/>
                        </a:rPr>
                        <a:t>toplifikacija, </a:t>
                      </a:r>
                      <a:r>
                        <a:rPr lang="hr-HR" sz="600" dirty="0" smtClean="0">
                          <a:solidFill>
                            <a:srgbClr val="FF0000"/>
                          </a:solidFill>
                          <a:latin typeface="Times New Roman"/>
                          <a:ea typeface="Times New Roman"/>
                          <a:cs typeface="Times New Roman"/>
                        </a:rPr>
                        <a:t>23 </a:t>
                      </a:r>
                      <a:r>
                        <a:rPr lang="hr-HR" sz="600" dirty="0">
                          <a:solidFill>
                            <a:srgbClr val="FF0000"/>
                          </a:solidFill>
                          <a:latin typeface="Times New Roman"/>
                          <a:ea typeface="Times New Roman"/>
                          <a:cs typeface="Times New Roman"/>
                        </a:rPr>
                        <a:t>projekta-kandidat deminiranja</a:t>
                      </a:r>
                      <a:endParaRPr lang="hr-HR" sz="600" dirty="0">
                        <a:solidFill>
                          <a:srgbClr val="FF0000"/>
                        </a:solidFill>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226283">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17</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solidFill>
                            <a:srgbClr val="000000"/>
                          </a:solidFill>
                          <a:latin typeface="Times New Roman"/>
                          <a:ea typeface="Times New Roman"/>
                          <a:cs typeface="Times New Roman"/>
                        </a:rPr>
                        <a:t>4.407.309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endParaRPr lang="hr-HR"/>
                    </a:p>
                  </a:txBody>
                  <a:tcPr/>
                </a:tc>
              </a:tr>
              <a:tr h="271540">
                <a:tc rowSpan="2">
                  <a:txBody>
                    <a:bodyPr/>
                    <a:lstStyle/>
                    <a:p>
                      <a:pPr marL="71755" marR="71755" algn="ctr">
                        <a:spcAft>
                          <a:spcPts val="0"/>
                        </a:spcAft>
                      </a:pPr>
                      <a:r>
                        <a:rPr lang="hr-HR" sz="900">
                          <a:solidFill>
                            <a:srgbClr val="000000"/>
                          </a:solidFill>
                          <a:latin typeface="Times New Roman"/>
                          <a:ea typeface="Times New Roman"/>
                          <a:cs typeface="Times New Roman"/>
                        </a:rPr>
                        <a:t>3</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III</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a:solidFill>
                            <a:srgbClr val="000000"/>
                          </a:solidFill>
                          <a:latin typeface="Times New Roman"/>
                          <a:ea typeface="Times New Roman"/>
                          <a:cs typeface="Times New Roman"/>
                        </a:rPr>
                        <a:t>vodovod, kanalizacija</a:t>
                      </a:r>
                      <a:endParaRPr lang="hr-HR" sz="900" b="1">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32</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2.869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5.202.400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I</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600" dirty="0">
                          <a:solidFill>
                            <a:srgbClr val="FF0000"/>
                          </a:solidFill>
                          <a:latin typeface="Times New Roman"/>
                          <a:ea typeface="Calibri"/>
                          <a:cs typeface="Times New Roman"/>
                        </a:rPr>
                        <a:t>WAT SAN FBiH</a:t>
                      </a:r>
                      <a:endParaRPr lang="hr-HR" sz="600" dirty="0">
                        <a:solidFill>
                          <a:srgbClr val="FF0000"/>
                        </a:solidFill>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256455">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56</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24</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2.009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latin typeface="Times New Roman"/>
                          <a:ea typeface="Times New Roman"/>
                          <a:cs typeface="Times New Roman"/>
                        </a:rPr>
                        <a:t>15.748.100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solidFill>
                            <a:srgbClr val="000000"/>
                          </a:solidFill>
                          <a:latin typeface="Times New Roman"/>
                          <a:ea typeface="Times New Roman"/>
                          <a:cs typeface="Times New Roman"/>
                        </a:rPr>
                        <a:t>20.950.500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Calibri"/>
                        <a:cs typeface="Times New Roman"/>
                      </a:endParaRPr>
                    </a:p>
                  </a:txBody>
                  <a:tcPr marL="68580" marR="68580" marT="0" marB="0"/>
                </a:tc>
              </a:tr>
              <a:tr h="325980">
                <a:tc rowSpan="2">
                  <a:txBody>
                    <a:bodyPr/>
                    <a:lstStyle/>
                    <a:p>
                      <a:pPr marL="71755" marR="71755" algn="ctr">
                        <a:spcAft>
                          <a:spcPts val="0"/>
                        </a:spcAft>
                      </a:pPr>
                      <a:r>
                        <a:rPr lang="hr-HR" sz="900">
                          <a:solidFill>
                            <a:srgbClr val="000000"/>
                          </a:solidFill>
                          <a:latin typeface="Times New Roman"/>
                          <a:ea typeface="Times New Roman"/>
                          <a:cs typeface="Times New Roman"/>
                        </a:rPr>
                        <a:t>4</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IV</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a:solidFill>
                            <a:srgbClr val="000000"/>
                          </a:solidFill>
                          <a:latin typeface="Times New Roman"/>
                          <a:ea typeface="Times New Roman"/>
                          <a:cs typeface="Times New Roman"/>
                        </a:rPr>
                        <a:t>putevi, ulice, mostovi, javna rasvjeta, dom kulture, ostali objekti</a:t>
                      </a:r>
                      <a:endParaRPr lang="hr-HR" sz="900" b="1">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97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5.592</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latin typeface="Times New Roman"/>
                          <a:ea typeface="Times New Roman"/>
                          <a:cs typeface="Times New Roman"/>
                        </a:rPr>
                        <a:t>12.263.176</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II</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endParaRPr lang="hr-HR" sz="900" dirty="0">
                        <a:solidFill>
                          <a:srgbClr val="FF0000"/>
                        </a:solidFill>
                        <a:latin typeface="Times New Roman"/>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390336">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163</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66</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4.064</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6.322.911</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solidFill>
                            <a:srgbClr val="000000"/>
                          </a:solidFill>
                          <a:latin typeface="Times New Roman"/>
                          <a:ea typeface="Times New Roman"/>
                          <a:cs typeface="Times New Roman"/>
                        </a:rPr>
                        <a:t>18.586.087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271540">
                <a:tc rowSpan="2">
                  <a:txBody>
                    <a:bodyPr/>
                    <a:lstStyle/>
                    <a:p>
                      <a:pPr marL="71755" marR="71755" algn="ctr">
                        <a:spcAft>
                          <a:spcPts val="0"/>
                        </a:spcAft>
                      </a:pPr>
                      <a:r>
                        <a:rPr lang="hr-HR" sz="900">
                          <a:solidFill>
                            <a:srgbClr val="000000"/>
                          </a:solidFill>
                          <a:latin typeface="Times New Roman"/>
                          <a:ea typeface="Times New Roman"/>
                          <a:cs typeface="Times New Roman"/>
                        </a:rPr>
                        <a:t>5</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V</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a:solidFill>
                            <a:srgbClr val="000000"/>
                          </a:solidFill>
                          <a:latin typeface="Times New Roman"/>
                          <a:ea typeface="Times New Roman"/>
                          <a:cs typeface="Times New Roman"/>
                        </a:rPr>
                        <a:t>oprema, dokumentacija</a:t>
                      </a:r>
                      <a:endParaRPr lang="hr-HR" sz="900" b="1">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35</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3.243</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2.200.000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VI</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endParaRPr lang="hr-HR" sz="900" dirty="0">
                        <a:solidFill>
                          <a:srgbClr val="FF0000"/>
                        </a:solidFill>
                        <a:latin typeface="Times New Roman"/>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226732">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100" b="1" dirty="0" smtClean="0">
                          <a:latin typeface="Calibri"/>
                          <a:ea typeface="Calibri"/>
                          <a:cs typeface="Times New Roman"/>
                        </a:rPr>
                        <a:t>68</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33</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2.927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2.790.000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solidFill>
                            <a:srgbClr val="000000"/>
                          </a:solidFill>
                          <a:latin typeface="Times New Roman"/>
                          <a:ea typeface="Times New Roman"/>
                          <a:cs typeface="Times New Roman"/>
                        </a:rPr>
                        <a:t>4.990.000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280186">
                <a:tc rowSpan="2">
                  <a:txBody>
                    <a:bodyPr/>
                    <a:lstStyle/>
                    <a:p>
                      <a:pPr marL="71755" marR="71755" algn="ctr">
                        <a:spcAft>
                          <a:spcPts val="0"/>
                        </a:spcAft>
                      </a:pPr>
                      <a:r>
                        <a:rPr lang="hr-HR" sz="900">
                          <a:solidFill>
                            <a:srgbClr val="000000"/>
                          </a:solidFill>
                          <a:latin typeface="Times New Roman"/>
                          <a:ea typeface="Times New Roman"/>
                          <a:cs typeface="Times New Roman"/>
                        </a:rPr>
                        <a:t>6</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rgbClr val="000000"/>
                          </a:solidFill>
                          <a:latin typeface="Times New Roman"/>
                          <a:ea typeface="Times New Roman"/>
                          <a:cs typeface="Times New Roman"/>
                        </a:rPr>
                        <a:t>VI</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dirty="0">
                          <a:solidFill>
                            <a:srgbClr val="000000"/>
                          </a:solidFill>
                          <a:latin typeface="Times New Roman"/>
                          <a:ea typeface="Times New Roman"/>
                          <a:cs typeface="Times New Roman"/>
                        </a:rPr>
                        <a:t>klizišta, izletišta, deponije, regulacija</a:t>
                      </a:r>
                      <a:endParaRPr lang="hr-HR" sz="900" b="1"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a:latin typeface="Times New Roman"/>
                          <a:ea typeface="Times New Roman"/>
                          <a:cs typeface="Times New Roman"/>
                        </a:rPr>
                        <a:t>2.440</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r">
                        <a:spcAft>
                          <a:spcPts val="0"/>
                        </a:spcAft>
                      </a:pPr>
                      <a:r>
                        <a:rPr lang="hr-HR" sz="1000" b="1" dirty="0" smtClean="0">
                          <a:latin typeface="Times New Roman"/>
                          <a:ea typeface="Times New Roman"/>
                          <a:cs typeface="Times New Roman"/>
                        </a:rPr>
                        <a:t>3.753.169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III</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endParaRPr lang="hr-HR" sz="900" dirty="0">
                        <a:solidFill>
                          <a:srgbClr val="FF0000"/>
                        </a:solidFill>
                        <a:latin typeface="Times New Roman"/>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323237">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55</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28</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a:latin typeface="Times New Roman"/>
                          <a:ea typeface="Times New Roman"/>
                          <a:cs typeface="Times New Roman"/>
                        </a:rPr>
                        <a:t>1.934</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latin typeface="Times New Roman"/>
                          <a:ea typeface="Times New Roman"/>
                          <a:cs typeface="Times New Roman"/>
                        </a:rPr>
                        <a:t>12.877.468</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solidFill>
                            <a:srgbClr val="000000"/>
                          </a:solidFill>
                          <a:latin typeface="Times New Roman"/>
                          <a:ea typeface="Times New Roman"/>
                          <a:cs typeface="Times New Roman"/>
                        </a:rPr>
                        <a:t>16.630.637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pPr marL="71755" marR="71755" algn="l">
                        <a:spcAft>
                          <a:spcPts val="0"/>
                        </a:spcAft>
                      </a:pPr>
                      <a:endParaRPr lang="hr-HR" sz="900" dirty="0">
                        <a:solidFill>
                          <a:srgbClr val="000000"/>
                        </a:solidFill>
                        <a:latin typeface="Times New Roman"/>
                        <a:ea typeface="Times New Roman"/>
                        <a:cs typeface="Times New Roman"/>
                      </a:endParaRPr>
                    </a:p>
                  </a:txBody>
                  <a:tcPr marL="68580" marR="68580" marT="0" marB="0"/>
                </a:tc>
              </a:tr>
              <a:tr h="271540">
                <a:tc rowSpan="3">
                  <a:txBody>
                    <a:bodyPr/>
                    <a:lstStyle/>
                    <a:p>
                      <a:pPr marL="71755" marR="71755" algn="ctr">
                        <a:spcAft>
                          <a:spcPts val="0"/>
                        </a:spcAft>
                      </a:pPr>
                      <a:r>
                        <a:rPr lang="hr-HR" sz="900">
                          <a:solidFill>
                            <a:srgbClr val="000000"/>
                          </a:solidFill>
                          <a:latin typeface="Times New Roman"/>
                          <a:ea typeface="Times New Roman"/>
                          <a:cs typeface="Times New Roman"/>
                        </a:rPr>
                        <a:t>7</a:t>
                      </a:r>
                      <a:endParaRPr lang="hr-HR" sz="90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algn="ctr"/>
                      <a:endParaRPr lang="hr-HR" sz="900" b="1">
                        <a:latin typeface="Calibri"/>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r>
                        <a:rPr lang="hr-HR" sz="900" b="1" dirty="0">
                          <a:solidFill>
                            <a:srgbClr val="000000"/>
                          </a:solidFill>
                          <a:latin typeface="Times New Roman"/>
                          <a:ea typeface="Times New Roman"/>
                          <a:cs typeface="Times New Roman"/>
                        </a:rPr>
                        <a:t>ukupno</a:t>
                      </a:r>
                      <a:endParaRPr lang="hr-HR" sz="900" b="1" dirty="0">
                        <a:latin typeface="Calibri"/>
                        <a:ea typeface="Calibri"/>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237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a:latin typeface="Times New Roman"/>
                          <a:ea typeface="Times New Roman"/>
                          <a:cs typeface="Times New Roman"/>
                        </a:rPr>
                        <a:t>19.278</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a:solidFill>
                            <a:schemeClr val="tx1"/>
                          </a:solidFill>
                          <a:latin typeface="Times New Roman"/>
                          <a:ea typeface="Times New Roman"/>
                          <a:cs typeface="Times New Roman"/>
                        </a:rPr>
                        <a:t>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latin typeface="Times New Roman"/>
                          <a:ea typeface="Times New Roman"/>
                          <a:cs typeface="Times New Roman"/>
                        </a:rPr>
                        <a:t>35.615.503</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ctr">
                        <a:spcAft>
                          <a:spcPts val="0"/>
                        </a:spcAft>
                      </a:pPr>
                      <a:r>
                        <a:rPr lang="hr-HR" sz="900" b="1" dirty="0">
                          <a:solidFill>
                            <a:schemeClr val="tx1"/>
                          </a:solidFill>
                          <a:latin typeface="Times New Roman"/>
                          <a:ea typeface="Times New Roman"/>
                          <a:cs typeface="Times New Roman"/>
                        </a:rPr>
                        <a:t>6</a:t>
                      </a: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rowSpan="2">
                  <a:txBody>
                    <a:bodyPr/>
                    <a:lstStyle/>
                    <a:p>
                      <a:pPr marL="71755" marR="71755" algn="l">
                        <a:spcAft>
                          <a:spcPts val="0"/>
                        </a:spcAft>
                      </a:pPr>
                      <a:endParaRPr lang="hr-HR" sz="900" dirty="0">
                        <a:solidFill>
                          <a:srgbClr val="FF0000"/>
                        </a:solidFill>
                        <a:latin typeface="Times New Roman"/>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r h="271540">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394</a:t>
                      </a:r>
                      <a:endParaRPr lang="hr-HR" sz="11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157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a:latin typeface="Times New Roman"/>
                          <a:ea typeface="Times New Roman"/>
                          <a:cs typeface="Times New Roman"/>
                        </a:rPr>
                        <a:t>14.367</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900" b="1" dirty="0">
                          <a:solidFill>
                            <a:schemeClr val="tx1"/>
                          </a:solidFill>
                          <a:latin typeface="Times New Roman"/>
                          <a:ea typeface="Times New Roman"/>
                          <a:cs typeface="Times New Roman"/>
                        </a:rPr>
                        <a:t>neplanirana</a:t>
                      </a:r>
                      <a:endParaRPr lang="hr-HR" sz="900" b="1" dirty="0">
                        <a:solidFill>
                          <a:schemeClr val="tx1"/>
                        </a:solidFill>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latin typeface="Times New Roman"/>
                          <a:ea typeface="Times New Roman"/>
                          <a:cs typeface="Times New Roman"/>
                        </a:rPr>
                        <a:t>40.009.479</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ctr">
                        <a:spcAft>
                          <a:spcPts val="0"/>
                        </a:spcAft>
                      </a:pPr>
                      <a:r>
                        <a:rPr lang="hr-HR" sz="1000" b="1" dirty="0" smtClean="0">
                          <a:solidFill>
                            <a:srgbClr val="000000"/>
                          </a:solidFill>
                          <a:latin typeface="Times New Roman"/>
                          <a:ea typeface="Times New Roman"/>
                          <a:cs typeface="Times New Roman"/>
                        </a:rPr>
                        <a:t>75.624.982</a:t>
                      </a:r>
                      <a:endParaRPr lang="hr-HR" sz="1000" b="1" dirty="0">
                        <a:latin typeface="Calibri"/>
                        <a:ea typeface="Calibri"/>
                        <a:cs typeface="Times New Roman"/>
                      </a:endParaRPr>
                    </a:p>
                  </a:txBody>
                  <a:tcPr marL="68580" marR="68580" marT="0" marB="0" anchor="b">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vMerge="1">
                  <a:txBody>
                    <a:bodyPr/>
                    <a:lstStyle/>
                    <a:p>
                      <a:endParaRPr lang="hr-HR"/>
                    </a:p>
                  </a:txBody>
                  <a:tcPr/>
                </a:tc>
                <a:tc vMerge="1">
                  <a:txBody>
                    <a:bodyPr/>
                    <a:lstStyle/>
                    <a:p>
                      <a:endParaRPr lang="hr-HR"/>
                    </a:p>
                  </a:txBody>
                  <a:tcPr/>
                </a:tc>
              </a:tr>
              <a:tr h="407311">
                <a:tc vMerge="1">
                  <a:txBody>
                    <a:bodyPr/>
                    <a:lstStyle/>
                    <a:p>
                      <a:endParaRPr lang="hr-HR"/>
                    </a:p>
                  </a:txBody>
                  <a:tcPr/>
                </a:tc>
                <a:tc>
                  <a:txBody>
                    <a:bodyPr/>
                    <a:lstStyle/>
                    <a:p>
                      <a:pPr algn="ctr"/>
                      <a:endParaRPr lang="hr-HR" sz="900" b="1">
                        <a:latin typeface="Calibri"/>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r>
                        <a:rPr lang="hr-HR" sz="900" b="1" dirty="0">
                          <a:solidFill>
                            <a:srgbClr val="000000"/>
                          </a:solidFill>
                          <a:latin typeface="Times New Roman"/>
                          <a:ea typeface="Times New Roman"/>
                          <a:cs typeface="Times New Roman"/>
                        </a:rPr>
                        <a:t>sve ukupno</a:t>
                      </a:r>
                      <a:endParaRPr lang="hr-HR" sz="9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solidFill>
                            <a:srgbClr val="000000"/>
                          </a:solidFill>
                          <a:latin typeface="Times New Roman"/>
                          <a:ea typeface="Times New Roman"/>
                          <a:cs typeface="Times New Roman"/>
                        </a:rPr>
                        <a:t>394</a:t>
                      </a:r>
                      <a:endParaRPr lang="hr-HR" sz="11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smtClean="0">
                          <a:latin typeface="Times New Roman"/>
                          <a:ea typeface="Times New Roman"/>
                          <a:cs typeface="Times New Roman"/>
                        </a:rPr>
                        <a:t>394</a:t>
                      </a:r>
                      <a:endParaRPr lang="hr-HR" sz="10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1000" b="1" dirty="0">
                          <a:latin typeface="Times New Roman"/>
                          <a:ea typeface="Times New Roman"/>
                          <a:cs typeface="Times New Roman"/>
                        </a:rPr>
                        <a:t>33.645</a:t>
                      </a:r>
                      <a:endParaRPr lang="hr-HR" sz="10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r>
                        <a:rPr lang="hr-HR" sz="900" b="1" dirty="0" smtClean="0">
                          <a:solidFill>
                            <a:schemeClr val="tx1"/>
                          </a:solidFill>
                          <a:latin typeface="Times New Roman" pitchFamily="18" charset="0"/>
                          <a:ea typeface="Calibri"/>
                          <a:cs typeface="Times New Roman" pitchFamily="18" charset="0"/>
                        </a:rPr>
                        <a:t>ukupno</a:t>
                      </a:r>
                      <a:endParaRPr lang="hr-HR" sz="900" b="1" dirty="0">
                        <a:solidFill>
                          <a:schemeClr val="tx1"/>
                        </a:solidFill>
                        <a:latin typeface="Times New Roman" pitchFamily="18" charset="0"/>
                        <a:ea typeface="Calibri"/>
                        <a:cs typeface="Times New Roman" pitchFamily="18" charset="0"/>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a:spcAft>
                          <a:spcPts val="0"/>
                        </a:spcAft>
                      </a:pPr>
                      <a:r>
                        <a:rPr lang="hr-HR" sz="1000" b="1" dirty="0" smtClean="0">
                          <a:latin typeface="Times New Roman"/>
                          <a:ea typeface="Times New Roman"/>
                          <a:cs typeface="Times New Roman"/>
                        </a:rPr>
                        <a:t>75.624.982</a:t>
                      </a:r>
                      <a:endParaRPr lang="hr-HR" sz="1000" b="1" dirty="0">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0" marR="71755" indent="0" algn="r" defTabSz="914400" rtl="0" eaLnBrk="1" fontAlgn="auto" latinLnBrk="0" hangingPunct="1">
                        <a:lnSpc>
                          <a:spcPct val="100000"/>
                        </a:lnSpc>
                        <a:spcBef>
                          <a:spcPts val="0"/>
                        </a:spcBef>
                        <a:spcAft>
                          <a:spcPts val="0"/>
                        </a:spcAft>
                        <a:buClrTx/>
                        <a:buSzTx/>
                        <a:buFontTx/>
                        <a:buNone/>
                        <a:tabLst/>
                        <a:defRPr/>
                      </a:pPr>
                      <a:endParaRPr lang="hr-HR" sz="1000" b="1" dirty="0" smtClean="0">
                        <a:solidFill>
                          <a:srgbClr val="000000"/>
                        </a:solidFill>
                        <a:latin typeface="Times New Roman"/>
                        <a:ea typeface="Times New Roman"/>
                        <a:cs typeface="Times New Roman"/>
                      </a:endParaRPr>
                    </a:p>
                    <a:p>
                      <a:pPr marL="0" marR="71755" indent="0" algn="r" defTabSz="914400" rtl="0" eaLnBrk="1" fontAlgn="auto" latinLnBrk="0" hangingPunct="1">
                        <a:lnSpc>
                          <a:spcPct val="100000"/>
                        </a:lnSpc>
                        <a:spcBef>
                          <a:spcPts val="0"/>
                        </a:spcBef>
                        <a:spcAft>
                          <a:spcPts val="0"/>
                        </a:spcAft>
                        <a:buClrTx/>
                        <a:buSzTx/>
                        <a:buFontTx/>
                        <a:buNone/>
                        <a:tabLst/>
                        <a:defRPr/>
                      </a:pPr>
                      <a:r>
                        <a:rPr lang="hr-HR" sz="1000" b="1" dirty="0" smtClean="0">
                          <a:solidFill>
                            <a:srgbClr val="000000"/>
                          </a:solidFill>
                          <a:latin typeface="Times New Roman"/>
                          <a:ea typeface="Times New Roman"/>
                          <a:cs typeface="Times New Roman"/>
                        </a:rPr>
                        <a:t>75.624.982</a:t>
                      </a:r>
                      <a:endParaRPr lang="hr-HR" sz="1000" b="1" dirty="0" smtClean="0">
                        <a:latin typeface="+mn-lt"/>
                        <a:ea typeface="Calibri"/>
                        <a:cs typeface="Times New Roman"/>
                      </a:endParaRPr>
                    </a:p>
                    <a:p>
                      <a:pPr marL="71755" marR="71755" algn="r">
                        <a:spcAft>
                          <a:spcPts val="0"/>
                        </a:spcAft>
                      </a:pPr>
                      <a:endParaRPr lang="hr-HR" sz="1000" b="1" dirty="0">
                        <a:solidFill>
                          <a:srgbClr val="FF0000"/>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ctr">
                        <a:spcAft>
                          <a:spcPts val="0"/>
                        </a:spcAft>
                      </a:pPr>
                      <a:endParaRPr lang="hr-HR" sz="900" b="1" dirty="0">
                        <a:solidFill>
                          <a:schemeClr val="tx1"/>
                        </a:solidFill>
                        <a:latin typeface="Calibri"/>
                        <a:ea typeface="Calibri"/>
                        <a:cs typeface="Times New Roman"/>
                      </a:endParaRPr>
                    </a:p>
                  </a:txBody>
                  <a:tcPr marL="68580" marR="68580" marT="0" marB="0" anchor="c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c>
                  <a:txBody>
                    <a:bodyPr/>
                    <a:lstStyle/>
                    <a:p>
                      <a:pPr marL="71755" marR="71755" algn="l">
                        <a:spcAft>
                          <a:spcPts val="0"/>
                        </a:spcAft>
                      </a:pPr>
                      <a:endParaRPr lang="hr-HR" sz="900" dirty="0">
                        <a:solidFill>
                          <a:srgbClr val="FF0000"/>
                        </a:solidFill>
                        <a:latin typeface="Times New Roman"/>
                        <a:ea typeface="Times New Roman"/>
                        <a:cs typeface="Times New Roman"/>
                      </a:endParaRPr>
                    </a:p>
                  </a:txBody>
                  <a:tcPr marL="68580" marR="68580" marT="0" marB="0">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tcPr>
                </a:tc>
              </a:tr>
            </a:tbl>
          </a:graphicData>
        </a:graphic>
      </p:graphicFrame>
      <p:pic>
        <p:nvPicPr>
          <p:cNvPr id="5" name="Picture 4"/>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199" y="1905000"/>
          <a:ext cx="8305803" cy="3870963"/>
        </p:xfrm>
        <a:graphic>
          <a:graphicData uri="http://schemas.openxmlformats.org/drawingml/2006/table">
            <a:tbl>
              <a:tblPr firstRow="1" bandRow="1">
                <a:tableStyleId>{5C22544A-7EE6-4342-B048-85BDC9FD1C3A}</a:tableStyleId>
              </a:tblPr>
              <a:tblGrid>
                <a:gridCol w="237309"/>
                <a:gridCol w="553720"/>
                <a:gridCol w="732971"/>
                <a:gridCol w="685800"/>
                <a:gridCol w="762000"/>
                <a:gridCol w="762000"/>
                <a:gridCol w="762000"/>
                <a:gridCol w="762000"/>
                <a:gridCol w="762000"/>
                <a:gridCol w="762000"/>
                <a:gridCol w="762000"/>
                <a:gridCol w="762003"/>
              </a:tblGrid>
              <a:tr h="430107">
                <a:tc>
                  <a:txBody>
                    <a:bodyPr/>
                    <a:lstStyle/>
                    <a:p>
                      <a:pPr marL="71755" marR="71755" algn="ctr">
                        <a:spcAft>
                          <a:spcPts val="0"/>
                        </a:spcAft>
                      </a:pPr>
                      <a:endParaRPr lang="hr-HR" sz="800" dirty="0">
                        <a:latin typeface="Calibri"/>
                        <a:ea typeface="Calibri"/>
                        <a:cs typeface="Times New Roman"/>
                      </a:endParaRPr>
                    </a:p>
                  </a:txBody>
                  <a:tcPr marL="68580" marR="68580" marT="0" marB="0">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smtClean="0">
                          <a:solidFill>
                            <a:srgbClr val="000000"/>
                          </a:solidFill>
                          <a:latin typeface="Times New Roman"/>
                          <a:ea typeface="Times New Roman"/>
                          <a:cs typeface="Times New Roman"/>
                        </a:rPr>
                        <a:t>izvori</a:t>
                      </a:r>
                      <a:endParaRPr lang="hr-HR" sz="800" dirty="0">
                        <a:latin typeface="Calibri"/>
                        <a:ea typeface="Calibri"/>
                        <a:cs typeface="Times New Roman"/>
                      </a:endParaRPr>
                    </a:p>
                  </a:txBody>
                  <a:tcPr marL="68580" marR="68580" marT="0" marB="0">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pPr>
                      <a:r>
                        <a:rPr lang="hr-HR" sz="800" b="1" dirty="0" smtClean="0">
                          <a:solidFill>
                            <a:srgbClr val="000000"/>
                          </a:solidFill>
                          <a:latin typeface="Times New Roman"/>
                          <a:ea typeface="Times New Roman"/>
                          <a:cs typeface="Times New Roman"/>
                        </a:rPr>
                        <a:t>Procijenjen</a:t>
                      </a:r>
                      <a:r>
                        <a:rPr lang="hr-HR" sz="800" b="1" baseline="0" dirty="0" smtClean="0">
                          <a:solidFill>
                            <a:srgbClr val="000000"/>
                          </a:solidFill>
                          <a:latin typeface="Times New Roman"/>
                          <a:ea typeface="Times New Roman"/>
                          <a:cs typeface="Times New Roman"/>
                        </a:rPr>
                        <a:t> </a:t>
                      </a:r>
                      <a:r>
                        <a:rPr lang="hr-HR" sz="800" b="1" dirty="0" smtClean="0">
                          <a:solidFill>
                            <a:srgbClr val="000000"/>
                          </a:solidFill>
                          <a:latin typeface="Times New Roman"/>
                          <a:ea typeface="Times New Roman"/>
                          <a:cs typeface="Times New Roman"/>
                        </a:rPr>
                        <a:t>troškovi /KM</a:t>
                      </a:r>
                      <a:endParaRPr lang="hr-HR" sz="800" dirty="0">
                        <a:latin typeface="Calibri"/>
                        <a:ea typeface="Calibri"/>
                        <a:cs typeface="Times New Roman"/>
                      </a:endParaRPr>
                    </a:p>
                  </a:txBody>
                  <a:tcPr marL="68580" marR="68580" marT="0" marB="0">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ranije </a:t>
                      </a:r>
                      <a:r>
                        <a:rPr lang="hr-HR" sz="800" b="1" dirty="0" smtClean="0">
                          <a:solidFill>
                            <a:srgbClr val="000000"/>
                          </a:solidFill>
                          <a:latin typeface="Times New Roman"/>
                          <a:ea typeface="Times New Roman"/>
                          <a:cs typeface="Times New Roman"/>
                        </a:rPr>
                        <a:t>realizovan</a:t>
                      </a:r>
                      <a:endParaRPr lang="hr-HR" sz="800" dirty="0">
                        <a:latin typeface="Calibri"/>
                        <a:ea typeface="Calibri"/>
                        <a:cs typeface="Times New Roman"/>
                      </a:endParaRPr>
                    </a:p>
                  </a:txBody>
                  <a:tcPr marL="68580" marR="68580" marT="0" marB="0">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 za realizaciju</a:t>
                      </a:r>
                      <a:endParaRPr lang="hr-HR" sz="800" dirty="0">
                        <a:latin typeface="Calibri"/>
                        <a:ea typeface="Calibri"/>
                        <a:cs typeface="Times New Roman"/>
                      </a:endParaRPr>
                    </a:p>
                  </a:txBody>
                  <a:tcPr marL="68580" marR="68580" marT="0" marB="0">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2021</a:t>
                      </a:r>
                      <a:endParaRPr lang="hr-HR" sz="800" dirty="0">
                        <a:latin typeface="Calibri"/>
                        <a:ea typeface="Calibri"/>
                        <a:cs typeface="Times New Roman"/>
                      </a:endParaRPr>
                    </a:p>
                  </a:txBody>
                  <a:tcPr marL="68580" marR="68580" marT="0" marB="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2022</a:t>
                      </a:r>
                      <a:endParaRPr lang="hr-HR" sz="800" dirty="0">
                        <a:latin typeface="Calibri"/>
                        <a:ea typeface="Calibri"/>
                        <a:cs typeface="Times New Roman"/>
                      </a:endParaRPr>
                    </a:p>
                  </a:txBody>
                  <a:tcPr marL="68580" marR="68580" marT="0" marB="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2023</a:t>
                      </a:r>
                      <a:endParaRPr lang="hr-HR" sz="800" dirty="0">
                        <a:latin typeface="Calibri"/>
                        <a:ea typeface="Calibri"/>
                        <a:cs typeface="Times New Roman"/>
                      </a:endParaRPr>
                    </a:p>
                  </a:txBody>
                  <a:tcPr marL="68580" marR="68580" marT="0" marB="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2024</a:t>
                      </a:r>
                      <a:endParaRPr lang="hr-HR" sz="800" dirty="0">
                        <a:latin typeface="Calibri"/>
                        <a:ea typeface="Calibri"/>
                        <a:cs typeface="Times New Roman"/>
                      </a:endParaRPr>
                    </a:p>
                  </a:txBody>
                  <a:tcPr marL="68580" marR="68580" marT="0" marB="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2025</a:t>
                      </a:r>
                      <a:endParaRPr lang="hr-HR" sz="800" dirty="0">
                        <a:latin typeface="Calibri"/>
                        <a:ea typeface="Calibri"/>
                        <a:cs typeface="Times New Roman"/>
                      </a:endParaRPr>
                    </a:p>
                  </a:txBody>
                  <a:tcPr marL="68580" marR="68580" marT="0" marB="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zbirno</a:t>
                      </a:r>
                      <a:endParaRPr lang="hr-HR" sz="800" dirty="0">
                        <a:latin typeface="Calibri"/>
                        <a:ea typeface="Calibri"/>
                        <a:cs typeface="Times New Roman"/>
                      </a:endParaRPr>
                    </a:p>
                  </a:txBody>
                  <a:tcPr marL="68580" marR="68580" marT="0" marB="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solidFill>
                            <a:srgbClr val="000000"/>
                          </a:solidFill>
                          <a:latin typeface="Times New Roman"/>
                          <a:ea typeface="Times New Roman"/>
                          <a:cs typeface="Times New Roman"/>
                        </a:rPr>
                        <a:t>ostaje za realizaciju</a:t>
                      </a:r>
                      <a:endParaRPr lang="hr-HR" sz="800" dirty="0">
                        <a:latin typeface="Calibri"/>
                        <a:ea typeface="Calibri"/>
                        <a:cs typeface="Times New Roman"/>
                      </a:endParaRPr>
                    </a:p>
                  </a:txBody>
                  <a:tcPr marL="68580" marR="68580" marT="0" marB="0">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rowSpan="7">
                  <a:txBody>
                    <a:bodyPr/>
                    <a:lstStyle/>
                    <a:p>
                      <a:pPr marL="71755" marR="71755" algn="ctr">
                        <a:spcAft>
                          <a:spcPts val="0"/>
                        </a:spcAft>
                      </a:pPr>
                      <a:r>
                        <a:rPr lang="hr-HR" sz="800" dirty="0">
                          <a:solidFill>
                            <a:srgbClr val="000000"/>
                          </a:solidFill>
                          <a:latin typeface="Times New Roman"/>
                          <a:ea typeface="Times New Roman"/>
                          <a:cs typeface="Times New Roman"/>
                        </a:rPr>
                        <a:t>SVE UKUPNO</a:t>
                      </a:r>
                      <a:endParaRPr lang="hr-HR" sz="1100" dirty="0">
                        <a:latin typeface="Calibri"/>
                        <a:ea typeface="Calibri"/>
                        <a:cs typeface="Times New Roman"/>
                      </a:endParaRPr>
                    </a:p>
                  </a:txBody>
                  <a:tcPr marL="68580" marR="68580" marT="0" marB="0" vert="vert270" anchor="ctr">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pPr>
                      <a:r>
                        <a:rPr lang="hr-HR" sz="800" dirty="0">
                          <a:solidFill>
                            <a:srgbClr val="000000"/>
                          </a:solidFill>
                          <a:latin typeface="Times New Roman"/>
                          <a:ea typeface="Times New Roman"/>
                          <a:cs typeface="Times New Roman"/>
                        </a:rPr>
                        <a:t>budžet</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pPr>
                      <a:r>
                        <a:rPr lang="hr-HR" sz="800" dirty="0">
                          <a:latin typeface="Times New Roman"/>
                          <a:ea typeface="Times New Roman"/>
                          <a:cs typeface="Times New Roman"/>
                        </a:rPr>
                        <a:t>37.876.785</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tabLst>
                          <a:tab pos="361950" algn="l"/>
                        </a:tabLst>
                      </a:pPr>
                      <a:r>
                        <a:rPr lang="hr-HR" sz="800" dirty="0">
                          <a:latin typeface="Times New Roman"/>
                          <a:ea typeface="Times New Roman"/>
                          <a:cs typeface="Times New Roman"/>
                        </a:rPr>
                        <a:t>4.533.266</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33.343.519</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3.764.985</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4.910.401</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5.107.151</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3.717.175</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3.224.496</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20.724.208</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12.619.311</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vMerge="1">
                  <a:txBody>
                    <a:bodyPr/>
                    <a:lstStyle/>
                    <a:p>
                      <a:endParaRPr lang="hr-HR"/>
                    </a:p>
                  </a:txBody>
                  <a:tcPr/>
                </a:tc>
                <a:tc>
                  <a:txBody>
                    <a:bodyPr/>
                    <a:lstStyle/>
                    <a:p>
                      <a:pPr marL="0" marR="71755" indent="0" algn="ctr">
                        <a:spcAft>
                          <a:spcPts val="0"/>
                        </a:spcAft>
                      </a:pPr>
                      <a:r>
                        <a:rPr lang="hr-HR" sz="1000" dirty="0">
                          <a:solidFill>
                            <a:srgbClr val="000000"/>
                          </a:solidFill>
                          <a:latin typeface="Times New Roman"/>
                          <a:ea typeface="Times New Roman"/>
                          <a:cs typeface="Times New Roman"/>
                        </a:rPr>
                        <a:t>kredit</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pPr>
                      <a:r>
                        <a:rPr lang="hr-HR" sz="800" dirty="0">
                          <a:latin typeface="Times New Roman"/>
                          <a:ea typeface="Times New Roman"/>
                          <a:cs typeface="Times New Roman"/>
                        </a:rPr>
                        <a:t>17.790.200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510.000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17.280.200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2.000.000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627.000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312.500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250.000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250.000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3.439.500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13.840.700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vMerge="1">
                  <a:txBody>
                    <a:bodyPr/>
                    <a:lstStyle/>
                    <a:p>
                      <a:endParaRPr lang="hr-HR"/>
                    </a:p>
                  </a:txBody>
                  <a:tcPr/>
                </a:tc>
                <a:tc>
                  <a:txBody>
                    <a:bodyPr/>
                    <a:lstStyle/>
                    <a:p>
                      <a:pPr marL="71755" marR="71755" algn="ctr">
                        <a:spcAft>
                          <a:spcPts val="0"/>
                        </a:spcAft>
                      </a:pPr>
                      <a:r>
                        <a:rPr lang="hr-HR" sz="800" dirty="0">
                          <a:solidFill>
                            <a:srgbClr val="000000"/>
                          </a:solidFill>
                          <a:latin typeface="Times New Roman"/>
                          <a:ea typeface="Times New Roman"/>
                          <a:cs typeface="Times New Roman"/>
                        </a:rPr>
                        <a:t>PPP</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5.180.000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486.766</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4.693.234</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175.000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545.000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535.000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505.000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540.000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2.300.000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2.393.234</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vMerge="1">
                  <a:txBody>
                    <a:bodyPr/>
                    <a:lstStyle/>
                    <a:p>
                      <a:endParaRPr lang="hr-HR"/>
                    </a:p>
                  </a:txBody>
                  <a:tcPr/>
                </a:tc>
                <a:tc>
                  <a:txBody>
                    <a:bodyPr/>
                    <a:lstStyle/>
                    <a:p>
                      <a:pPr marL="71755" marR="71755" algn="ctr">
                        <a:spcAft>
                          <a:spcPts val="0"/>
                        </a:spcAft>
                      </a:pPr>
                      <a:r>
                        <a:rPr lang="hr-HR" sz="800" dirty="0">
                          <a:solidFill>
                            <a:srgbClr val="000000"/>
                          </a:solidFill>
                          <a:latin typeface="Times New Roman"/>
                          <a:ea typeface="Times New Roman"/>
                          <a:cs typeface="Times New Roman"/>
                        </a:rPr>
                        <a:t>TK</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pPr>
                      <a:r>
                        <a:rPr lang="hr-HR" sz="800" dirty="0">
                          <a:latin typeface="Times New Roman"/>
                          <a:ea typeface="Times New Roman"/>
                          <a:cs typeface="Times New Roman"/>
                        </a:rPr>
                        <a:t>12.558.234</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ctr">
                        <a:spcAft>
                          <a:spcPts val="0"/>
                        </a:spcAft>
                      </a:pPr>
                      <a:r>
                        <a:rPr lang="hr-HR" sz="800" dirty="0">
                          <a:latin typeface="Times New Roman"/>
                          <a:ea typeface="Times New Roman"/>
                          <a:cs typeface="Times New Roman"/>
                        </a:rPr>
                        <a:t>1.230.000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11.328.234</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689.000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1.264.000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1.394.000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724.000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444.000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4.515.000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6.813.234</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vMerge="1">
                  <a:txBody>
                    <a:bodyPr/>
                    <a:lstStyle/>
                    <a:p>
                      <a:endParaRPr lang="hr-HR"/>
                    </a:p>
                  </a:txBody>
                  <a:tcPr/>
                </a:tc>
                <a:tc>
                  <a:txBody>
                    <a:bodyPr/>
                    <a:lstStyle/>
                    <a:p>
                      <a:pPr marL="0" marR="71755" indent="0" algn="ctr">
                        <a:spcAft>
                          <a:spcPts val="0"/>
                        </a:spcAft>
                      </a:pPr>
                      <a:r>
                        <a:rPr lang="hr-HR" sz="800" dirty="0">
                          <a:solidFill>
                            <a:srgbClr val="000000"/>
                          </a:solidFill>
                          <a:latin typeface="Times New Roman"/>
                          <a:ea typeface="Times New Roman"/>
                          <a:cs typeface="Times New Roman"/>
                        </a:rPr>
                        <a:t>Federacija</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4.550.000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600.000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3.950.000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130.000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30.000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130.000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30.000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40.000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360.000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3.590.000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vMerge="1">
                  <a:txBody>
                    <a:bodyPr/>
                    <a:lstStyle/>
                    <a:p>
                      <a:endParaRPr lang="hr-HR"/>
                    </a:p>
                  </a:txBody>
                  <a:tcPr/>
                </a:tc>
                <a:tc>
                  <a:txBody>
                    <a:bodyPr/>
                    <a:lstStyle/>
                    <a:p>
                      <a:pPr marL="0" marR="71755" indent="0" algn="ctr">
                        <a:spcAft>
                          <a:spcPts val="0"/>
                        </a:spcAft>
                      </a:pPr>
                      <a:r>
                        <a:rPr lang="hr-HR" sz="800" dirty="0">
                          <a:solidFill>
                            <a:srgbClr val="000000"/>
                          </a:solidFill>
                          <a:latin typeface="Times New Roman"/>
                          <a:ea typeface="Times New Roman"/>
                          <a:cs typeface="Times New Roman"/>
                        </a:rPr>
                        <a:t>građani</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1.144.486</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5.000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1.139.486</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259.886</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181.375</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165.075</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110.075</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110.075</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826.486</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313.000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vMerge="1">
                  <a:txBody>
                    <a:bodyPr/>
                    <a:lstStyle/>
                    <a:p>
                      <a:endParaRPr lang="hr-HR"/>
                    </a:p>
                  </a:txBody>
                  <a:tcPr/>
                </a:tc>
                <a:tc>
                  <a:txBody>
                    <a:bodyPr/>
                    <a:lstStyle/>
                    <a:p>
                      <a:pPr marL="0" marR="71755" indent="0" algn="ctr">
                        <a:spcAft>
                          <a:spcPts val="0"/>
                        </a:spcAft>
                      </a:pPr>
                      <a:r>
                        <a:rPr lang="hr-HR" sz="800" dirty="0">
                          <a:solidFill>
                            <a:srgbClr val="000000"/>
                          </a:solidFill>
                          <a:latin typeface="Times New Roman"/>
                          <a:ea typeface="Times New Roman"/>
                          <a:cs typeface="Times New Roman"/>
                        </a:rPr>
                        <a:t>donacija</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3.890.309</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dirty="0">
                          <a:latin typeface="Times New Roman"/>
                          <a:ea typeface="Times New Roman"/>
                          <a:cs typeface="Times New Roman"/>
                        </a:rPr>
                        <a:t>0</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3.890.309</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566.000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318.200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344.512</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1.380.407</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a:latin typeface="Times New Roman"/>
                          <a:ea typeface="Times New Roman"/>
                          <a:cs typeface="Times New Roman"/>
                        </a:rPr>
                        <a:t>841.190</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3.450.309</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ctr">
                        <a:spcAft>
                          <a:spcPts val="0"/>
                        </a:spcAft>
                      </a:pPr>
                      <a:r>
                        <a:rPr lang="hr-HR" sz="800" b="1" dirty="0">
                          <a:latin typeface="Times New Roman"/>
                          <a:ea typeface="Times New Roman"/>
                          <a:cs typeface="Times New Roman"/>
                        </a:rPr>
                        <a:t>440.000</a:t>
                      </a:r>
                      <a:endParaRPr lang="hr-HR" sz="1100" b="1"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r h="430107">
                <a:tc>
                  <a:txBody>
                    <a:bodyPr/>
                    <a:lstStyle/>
                    <a:p>
                      <a:pPr marL="71755" marR="71755" algn="l">
                        <a:spcAft>
                          <a:spcPts val="0"/>
                        </a:spcAft>
                      </a:pPr>
                      <a:r>
                        <a:rPr lang="hr-HR" sz="1100">
                          <a:solidFill>
                            <a:srgbClr val="000000"/>
                          </a:solidFill>
                          <a:latin typeface="Calibri"/>
                          <a:ea typeface="Times New Roman"/>
                          <a:cs typeface="Calibri"/>
                        </a:rPr>
                        <a:t> </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l">
                        <a:spcAft>
                          <a:spcPts val="0"/>
                        </a:spcAft>
                      </a:pPr>
                      <a:r>
                        <a:rPr lang="hr-HR" sz="1100" dirty="0">
                          <a:solidFill>
                            <a:srgbClr val="000000"/>
                          </a:solidFill>
                          <a:latin typeface="Calibri"/>
                          <a:ea typeface="Times New Roman"/>
                          <a:cs typeface="Calibri"/>
                        </a:rPr>
                        <a:t> </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r">
                        <a:spcAft>
                          <a:spcPts val="0"/>
                        </a:spcAft>
                      </a:pPr>
                      <a:r>
                        <a:rPr lang="hr-HR" sz="800" dirty="0" smtClean="0">
                          <a:latin typeface="Times New Roman"/>
                          <a:ea typeface="Times New Roman"/>
                          <a:cs typeface="Times New Roman"/>
                        </a:rPr>
                        <a:t>82.990.014</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0" marR="71755" indent="0" algn="r">
                        <a:spcAft>
                          <a:spcPts val="0"/>
                        </a:spcAft>
                      </a:pPr>
                      <a:r>
                        <a:rPr lang="hr-HR" sz="800" dirty="0">
                          <a:latin typeface="Times New Roman"/>
                          <a:ea typeface="Times New Roman"/>
                          <a:cs typeface="Times New Roman"/>
                        </a:rPr>
                        <a:t>7.365.032</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75.624.982</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7.584.871</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7.875.976</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7.988.238</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6.716.657</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5.449.761</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a:latin typeface="Times New Roman"/>
                          <a:ea typeface="Times New Roman"/>
                          <a:cs typeface="Times New Roman"/>
                        </a:rPr>
                        <a:t>35.615.503</a:t>
                      </a:r>
                      <a:endParaRPr lang="hr-HR" sz="110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c>
                  <a:txBody>
                    <a:bodyPr/>
                    <a:lstStyle/>
                    <a:p>
                      <a:pPr marL="71755" marR="71755" algn="r">
                        <a:spcAft>
                          <a:spcPts val="0"/>
                        </a:spcAft>
                      </a:pPr>
                      <a:r>
                        <a:rPr lang="hr-HR" sz="800" b="1" dirty="0">
                          <a:latin typeface="Times New Roman"/>
                          <a:ea typeface="Times New Roman"/>
                          <a:cs typeface="Times New Roman"/>
                        </a:rPr>
                        <a:t>40.009.479</a:t>
                      </a:r>
                      <a:endParaRPr lang="hr-HR" sz="1100" dirty="0">
                        <a:latin typeface="Calibri"/>
                        <a:ea typeface="Calibri"/>
                        <a:cs typeface="Times New Roman"/>
                      </a:endParaRPr>
                    </a:p>
                  </a:txBody>
                  <a:tcPr marL="68580" marR="68580" marT="0" marB="0" anchor="b">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0" scaled="1"/>
                      <a:tileRect/>
                    </a:gradFill>
                  </a:tcPr>
                </a:tc>
              </a:tr>
            </a:tbl>
          </a:graphicData>
        </a:graphic>
      </p:graphicFrame>
      <p:sp>
        <p:nvSpPr>
          <p:cNvPr id="5" name="Title 1"/>
          <p:cNvSpPr>
            <a:spLocks noGrp="1"/>
          </p:cNvSpPr>
          <p:nvPr>
            <p:ph type="title"/>
          </p:nvPr>
        </p:nvSpPr>
        <p:spPr>
          <a:xfrm>
            <a:off x="457200" y="350838"/>
            <a:ext cx="8229600" cy="487362"/>
          </a:xfrm>
        </p:spPr>
        <p:style>
          <a:lnRef idx="1">
            <a:schemeClr val="accent2"/>
          </a:lnRef>
          <a:fillRef idx="2">
            <a:schemeClr val="accent2"/>
          </a:fillRef>
          <a:effectRef idx="1">
            <a:schemeClr val="accent2"/>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pic>
        <p:nvPicPr>
          <p:cNvPr id="6" name="Picture 5"/>
          <p:cNvPicPr/>
          <p:nvPr/>
        </p:nvPicPr>
        <p:blipFill>
          <a:blip r:embed="rId2" cstate="print"/>
          <a:srcRect/>
          <a:stretch>
            <a:fillRect/>
          </a:stretch>
        </p:blipFill>
        <p:spPr bwMode="auto">
          <a:xfrm>
            <a:off x="8153400" y="228600"/>
            <a:ext cx="533400" cy="609600"/>
          </a:xfrm>
          <a:prstGeom prst="rect">
            <a:avLst/>
          </a:prstGeom>
          <a:noFill/>
          <a:ln w="9525">
            <a:noFill/>
            <a:miter lim="800000"/>
            <a:headEnd/>
            <a:tailEnd/>
          </a:ln>
        </p:spPr>
      </p:pic>
      <p:sp>
        <p:nvSpPr>
          <p:cNvPr id="7" name="Rectangle 6"/>
          <p:cNvSpPr/>
          <p:nvPr/>
        </p:nvSpPr>
        <p:spPr>
          <a:xfrm>
            <a:off x="457200" y="1170801"/>
            <a:ext cx="82296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fontAlgn="b"/>
            <a:r>
              <a:rPr lang="hr-HR" sz="1200" b="1" dirty="0" smtClean="0">
                <a:latin typeface="Times New Roman" pitchFamily="18" charset="0"/>
                <a:cs typeface="Times New Roman" pitchFamily="18" charset="0"/>
              </a:rPr>
              <a:t>Za realizaciju projekata prema Planu realizacije u periodu 2021-2025 iz Programa kapititalnih investicija grada Gračanica planirana su sredstva po izvorima finansiranja iz Budžeta, kredita, PPP, TK, Federacije BiH, građana, donacija, itd..</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304805"/>
          <a:ext cx="8534399" cy="6290384"/>
        </p:xfrm>
        <a:graphic>
          <a:graphicData uri="http://schemas.openxmlformats.org/drawingml/2006/table">
            <a:tbl>
              <a:tblPr firstRow="1" bandRow="1">
                <a:tableStyleId>{5C22544A-7EE6-4342-B048-85BDC9FD1C3A}</a:tableStyleId>
              </a:tblPr>
              <a:tblGrid>
                <a:gridCol w="251883"/>
                <a:gridCol w="891117"/>
                <a:gridCol w="284338"/>
                <a:gridCol w="706261"/>
                <a:gridCol w="385235"/>
                <a:gridCol w="681567"/>
                <a:gridCol w="325966"/>
                <a:gridCol w="740833"/>
                <a:gridCol w="350662"/>
                <a:gridCol w="716138"/>
                <a:gridCol w="375358"/>
                <a:gridCol w="691444"/>
                <a:gridCol w="316089"/>
                <a:gridCol w="755650"/>
                <a:gridCol w="335843"/>
                <a:gridCol w="726015"/>
              </a:tblGrid>
              <a:tr h="173965">
                <a:tc rowSpan="2">
                  <a:txBody>
                    <a:bodyPr/>
                    <a:lstStyle/>
                    <a:p>
                      <a:pPr algn="l" fontAlgn="ctr"/>
                      <a:r>
                        <a:rPr lang="hr-HR" sz="700" b="0" i="0" u="none" strike="noStrike" baseline="0" dirty="0" smtClean="0">
                          <a:solidFill>
                            <a:srgbClr val="000000"/>
                          </a:solidFill>
                          <a:latin typeface="Times New Roman"/>
                        </a:rPr>
                        <a:t>    r.b.</a:t>
                      </a:r>
                      <a:endParaRPr lang="hr-HR" sz="700" b="0" i="0" u="none" strike="noStrike" dirty="0" smtClean="0">
                        <a:solidFill>
                          <a:srgbClr val="000000"/>
                        </a:solidFill>
                        <a:latin typeface="Times New Roman"/>
                      </a:endParaRPr>
                    </a:p>
                    <a:p>
                      <a:pPr algn="r" fontAlgn="ctr"/>
                      <a:endParaRPr lang="hr-HR" sz="700" b="0" i="0" u="none" strike="noStrike" dirty="0">
                        <a:solidFill>
                          <a:srgbClr val="000000"/>
                        </a:solidFill>
                        <a:latin typeface="Times New Roman"/>
                      </a:endParaRP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4">
                  <a:txBody>
                    <a:bodyPr/>
                    <a:lstStyle/>
                    <a:p>
                      <a:pPr algn="ctr" fontAlgn="ctr"/>
                      <a:r>
                        <a:rPr lang="hr-HR" sz="700" b="0" i="0" u="none" strike="noStrike" dirty="0" smtClean="0">
                          <a:solidFill>
                            <a:srgbClr val="000000"/>
                          </a:solidFill>
                          <a:latin typeface="Times New Roman"/>
                        </a:rPr>
                        <a:t>MZ   /  područje</a:t>
                      </a:r>
                      <a:endParaRPr lang="hr-HR" sz="700" b="0" i="0" u="none" strike="noStrike" dirty="0">
                        <a:solidFill>
                          <a:srgbClr val="000000"/>
                        </a:solidFill>
                        <a:latin typeface="Times New Roman"/>
                      </a:endParaRP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gridSpan="12">
                  <a:txBody>
                    <a:bodyPr/>
                    <a:lstStyle/>
                    <a:p>
                      <a:pPr algn="ctr" fontAlgn="b"/>
                      <a:r>
                        <a:rPr lang="hr-HR" sz="700" b="1" i="0" u="none" strike="noStrike" dirty="0">
                          <a:solidFill>
                            <a:srgbClr val="000000"/>
                          </a:solidFill>
                          <a:latin typeface="Calibri"/>
                        </a:rPr>
                        <a:t>planirana realizacija p ogrupama</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rowSpan="4" gridSpan="2">
                  <a:txBody>
                    <a:bodyPr/>
                    <a:lstStyle/>
                    <a:p>
                      <a:pPr algn="ctr" fontAlgn="ctr"/>
                      <a:r>
                        <a:rPr lang="hr-HR" sz="700" b="1" i="0" u="none" strike="noStrike" dirty="0">
                          <a:solidFill>
                            <a:srgbClr val="000000"/>
                          </a:solidFill>
                          <a:latin typeface="Calibri"/>
                        </a:rPr>
                        <a:t>pan za realizaciju ukupno</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4" hMerge="1">
                  <a:txBody>
                    <a:bodyPr/>
                    <a:lstStyle/>
                    <a:p>
                      <a:endParaRPr lang="hr-HR"/>
                    </a:p>
                  </a:txBody>
                  <a:tcPr/>
                </a:tc>
              </a:tr>
              <a:tr h="159134">
                <a:tc vMerge="1">
                  <a:txBody>
                    <a:bodyPr/>
                    <a:lstStyle/>
                    <a:p>
                      <a:endParaRPr lang="hr-HR"/>
                    </a:p>
                  </a:txBody>
                  <a:tcPr/>
                </a:tc>
                <a:tc vMerge="1">
                  <a:txBody>
                    <a:bodyPr/>
                    <a:lstStyle/>
                    <a:p>
                      <a:endParaRPr lang="hr-HR"/>
                    </a:p>
                  </a:txBody>
                  <a:tcPr/>
                </a:tc>
                <a:tc gridSpan="2">
                  <a:txBody>
                    <a:bodyPr/>
                    <a:lstStyle/>
                    <a:p>
                      <a:pPr algn="ctr" fontAlgn="t"/>
                      <a:r>
                        <a:rPr lang="hr-HR" sz="700" b="1" i="0" u="none" strike="noStrike" dirty="0">
                          <a:solidFill>
                            <a:srgbClr val="000000"/>
                          </a:solidFill>
                          <a:latin typeface="Times New Roman"/>
                        </a:rPr>
                        <a:t>grupa I</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gridSpan="2">
                  <a:txBody>
                    <a:bodyPr/>
                    <a:lstStyle/>
                    <a:p>
                      <a:pPr algn="ctr" fontAlgn="t"/>
                      <a:r>
                        <a:rPr lang="hr-HR" sz="700" b="1" i="0" u="none" strike="noStrike">
                          <a:solidFill>
                            <a:srgbClr val="000000"/>
                          </a:solidFill>
                          <a:latin typeface="Times New Roman"/>
                        </a:rPr>
                        <a:t>grupa II</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gridSpan="2">
                  <a:txBody>
                    <a:bodyPr/>
                    <a:lstStyle/>
                    <a:p>
                      <a:pPr algn="ctr" fontAlgn="t"/>
                      <a:r>
                        <a:rPr lang="hr-HR" sz="700" b="1" i="0" u="none" strike="noStrike">
                          <a:solidFill>
                            <a:srgbClr val="000000"/>
                          </a:solidFill>
                          <a:latin typeface="Times New Roman"/>
                        </a:rPr>
                        <a:t>grupa III</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gridSpan="2">
                  <a:txBody>
                    <a:bodyPr/>
                    <a:lstStyle/>
                    <a:p>
                      <a:pPr algn="ctr" fontAlgn="t"/>
                      <a:r>
                        <a:rPr lang="hr-HR" sz="700" b="1" i="0" u="none" strike="noStrike">
                          <a:solidFill>
                            <a:srgbClr val="000000"/>
                          </a:solidFill>
                          <a:latin typeface="Times New Roman"/>
                        </a:rPr>
                        <a:t>grupa IV</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gridSpan="2">
                  <a:txBody>
                    <a:bodyPr/>
                    <a:lstStyle/>
                    <a:p>
                      <a:pPr algn="ctr" fontAlgn="t"/>
                      <a:r>
                        <a:rPr lang="hr-HR" sz="700" b="1" i="0" u="none" strike="noStrike">
                          <a:solidFill>
                            <a:srgbClr val="000000"/>
                          </a:solidFill>
                          <a:latin typeface="Times New Roman"/>
                        </a:rPr>
                        <a:t>grupa V</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gridSpan="2">
                  <a:txBody>
                    <a:bodyPr/>
                    <a:lstStyle/>
                    <a:p>
                      <a:pPr algn="ctr" fontAlgn="t"/>
                      <a:r>
                        <a:rPr lang="hr-HR" sz="700" b="1" i="0" u="none" strike="noStrike">
                          <a:solidFill>
                            <a:srgbClr val="000000"/>
                          </a:solidFill>
                          <a:latin typeface="Times New Roman"/>
                        </a:rPr>
                        <a:t>grupa VI</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hMerge="1">
                  <a:txBody>
                    <a:bodyPr/>
                    <a:lstStyle/>
                    <a:p>
                      <a:endParaRPr lang="hr-HR"/>
                    </a:p>
                  </a:txBody>
                  <a:tcPr/>
                </a:tc>
                <a:tc gridSpan="2" vMerge="1">
                  <a:txBody>
                    <a:bodyPr/>
                    <a:lstStyle/>
                    <a:p>
                      <a:endParaRPr lang="hr-HR"/>
                    </a:p>
                  </a:txBody>
                  <a:tcPr/>
                </a:tc>
                <a:tc hMerge="1" vMerge="1">
                  <a:txBody>
                    <a:bodyPr/>
                    <a:lstStyle/>
                    <a:p>
                      <a:endParaRPr lang="hr-HR"/>
                    </a:p>
                  </a:txBody>
                  <a:tcPr/>
                </a:tc>
              </a:tr>
              <a:tr h="251534">
                <a:tc>
                  <a:txBody>
                    <a:bodyPr/>
                    <a:lstStyle/>
                    <a:p>
                      <a:pPr algn="l" fontAlgn="ctr"/>
                      <a:r>
                        <a:rPr lang="hr-HR" sz="700" b="0" i="0" u="none" strike="noStrike" dirty="0">
                          <a:solidFill>
                            <a:srgbClr val="000000"/>
                          </a:solidFill>
                          <a:latin typeface="Times New Roman"/>
                        </a:rPr>
                        <a:t> </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vMerge="1">
                  <a:txBody>
                    <a:bodyPr/>
                    <a:lstStyle/>
                    <a:p>
                      <a:endParaRPr lang="hr-HR"/>
                    </a:p>
                  </a:txBody>
                  <a:tcPr/>
                </a:tc>
                <a:tc rowSpan="2" gridSpan="2">
                  <a:txBody>
                    <a:bodyPr/>
                    <a:lstStyle/>
                    <a:p>
                      <a:pPr algn="ctr" fontAlgn="t"/>
                      <a:r>
                        <a:rPr lang="hr-HR" sz="700" b="0" i="0" u="none" strike="noStrike" dirty="0">
                          <a:solidFill>
                            <a:srgbClr val="000000"/>
                          </a:solidFill>
                          <a:latin typeface="Times New Roman"/>
                        </a:rPr>
                        <a:t>sport, kultura, potrebe manjina</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2" hMerge="1">
                  <a:txBody>
                    <a:bodyPr/>
                    <a:lstStyle/>
                    <a:p>
                      <a:endParaRPr lang="hr-HR"/>
                    </a:p>
                  </a:txBody>
                  <a:tcPr/>
                </a:tc>
                <a:tc rowSpan="2" gridSpan="2">
                  <a:txBody>
                    <a:bodyPr/>
                    <a:lstStyle/>
                    <a:p>
                      <a:pPr algn="ctr" fontAlgn="t"/>
                      <a:r>
                        <a:rPr lang="hr-HR" sz="700" b="0" i="0" u="none" strike="noStrike" dirty="0">
                          <a:solidFill>
                            <a:srgbClr val="000000"/>
                          </a:solidFill>
                          <a:latin typeface="Times New Roman"/>
                        </a:rPr>
                        <a:t>toplifikacija, deminiranje</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2" hMerge="1">
                  <a:txBody>
                    <a:bodyPr/>
                    <a:lstStyle/>
                    <a:p>
                      <a:endParaRPr lang="hr-HR"/>
                    </a:p>
                  </a:txBody>
                  <a:tcPr/>
                </a:tc>
                <a:tc rowSpan="2" gridSpan="2">
                  <a:txBody>
                    <a:bodyPr/>
                    <a:lstStyle/>
                    <a:p>
                      <a:pPr algn="ctr" fontAlgn="t"/>
                      <a:r>
                        <a:rPr lang="hr-HR" sz="700" b="0" i="0" u="none" strike="noStrike" dirty="0">
                          <a:solidFill>
                            <a:srgbClr val="000000"/>
                          </a:solidFill>
                          <a:latin typeface="Times New Roman"/>
                        </a:rPr>
                        <a:t>vodovod, kanalizacija</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2" hMerge="1">
                  <a:txBody>
                    <a:bodyPr/>
                    <a:lstStyle/>
                    <a:p>
                      <a:endParaRPr lang="hr-HR"/>
                    </a:p>
                  </a:txBody>
                  <a:tcPr/>
                </a:tc>
                <a:tc rowSpan="2" gridSpan="2">
                  <a:txBody>
                    <a:bodyPr/>
                    <a:lstStyle/>
                    <a:p>
                      <a:pPr algn="ctr" fontAlgn="t"/>
                      <a:r>
                        <a:rPr lang="hr-HR" sz="700" b="0" i="0" u="none" strike="noStrike" dirty="0">
                          <a:solidFill>
                            <a:srgbClr val="000000"/>
                          </a:solidFill>
                          <a:latin typeface="Times New Roman"/>
                        </a:rPr>
                        <a:t>putevi, ulice, mosto vi, javna rasvjeta, dom kulture, ostali objekti</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2" hMerge="1">
                  <a:txBody>
                    <a:bodyPr/>
                    <a:lstStyle/>
                    <a:p>
                      <a:endParaRPr lang="hr-HR"/>
                    </a:p>
                  </a:txBody>
                  <a:tcPr/>
                </a:tc>
                <a:tc rowSpan="2" gridSpan="2">
                  <a:txBody>
                    <a:bodyPr/>
                    <a:lstStyle/>
                    <a:p>
                      <a:pPr algn="ctr" fontAlgn="t"/>
                      <a:r>
                        <a:rPr lang="hr-HR" sz="700" b="0" i="0" u="none" strike="noStrike" dirty="0">
                          <a:solidFill>
                            <a:srgbClr val="000000"/>
                          </a:solidFill>
                          <a:latin typeface="Times New Roman"/>
                        </a:rPr>
                        <a:t>oprema, dokumentacija</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2" hMerge="1">
                  <a:txBody>
                    <a:bodyPr/>
                    <a:lstStyle/>
                    <a:p>
                      <a:endParaRPr lang="hr-HR"/>
                    </a:p>
                  </a:txBody>
                  <a:tcPr/>
                </a:tc>
                <a:tc rowSpan="2" gridSpan="2">
                  <a:txBody>
                    <a:bodyPr/>
                    <a:lstStyle/>
                    <a:p>
                      <a:pPr algn="ctr" fontAlgn="t"/>
                      <a:r>
                        <a:rPr lang="hr-HR" sz="700" b="0" i="0" u="none" strike="noStrike" dirty="0">
                          <a:solidFill>
                            <a:srgbClr val="000000"/>
                          </a:solidFill>
                          <a:latin typeface="Times New Roman"/>
                        </a:rPr>
                        <a:t>klizišta, izletiš ta, deponije, regulacija</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rowSpan="2" hMerge="1">
                  <a:txBody>
                    <a:bodyPr/>
                    <a:lstStyle/>
                    <a:p>
                      <a:endParaRPr lang="hr-HR"/>
                    </a:p>
                  </a:txBody>
                  <a:tcPr/>
                </a:tc>
                <a:tc gridSpan="2" vMerge="1">
                  <a:txBody>
                    <a:bodyPr/>
                    <a:lstStyle/>
                    <a:p>
                      <a:endParaRPr lang="hr-HR"/>
                    </a:p>
                  </a:txBody>
                  <a:tcPr/>
                </a:tc>
                <a:tc hMerge="1" vMerge="1">
                  <a:txBody>
                    <a:bodyPr/>
                    <a:lstStyle/>
                    <a:p>
                      <a:endParaRPr lang="hr-HR"/>
                    </a:p>
                  </a:txBody>
                  <a:tcPr/>
                </a:tc>
              </a:tr>
              <a:tr h="118897">
                <a:tc>
                  <a:txBody>
                    <a:bodyPr/>
                    <a:lstStyle/>
                    <a:p>
                      <a:pPr algn="l" fontAlgn="ctr"/>
                      <a:r>
                        <a:rPr lang="hr-HR" sz="700" b="0" i="0" u="none" strike="noStrike" dirty="0">
                          <a:solidFill>
                            <a:srgbClr val="000000"/>
                          </a:solidFill>
                          <a:latin typeface="Times New Roman"/>
                        </a:rPr>
                        <a:t> </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vMerge="1">
                  <a:txBody>
                    <a:bodyPr/>
                    <a:lstStyle/>
                    <a:p>
                      <a:endParaRPr lang="hr-HR"/>
                    </a:p>
                  </a:txBody>
                  <a:tcPr/>
                </a:tc>
                <a:tc gridSpan="2" vMerge="1">
                  <a:txBody>
                    <a:bodyPr/>
                    <a:lstStyle/>
                    <a:p>
                      <a:pPr algn="ctr" fontAlgn="t"/>
                      <a:endParaRPr lang="hr-HR" sz="800" b="0" i="0" u="none" strike="noStrike">
                        <a:solidFill>
                          <a:srgbClr val="000000"/>
                        </a:solidFill>
                        <a:latin typeface="Times New Roman"/>
                      </a:endParaRPr>
                    </a:p>
                  </a:txBody>
                  <a:tcPr marL="9525" marR="9525" marT="9525" marB="0"/>
                </a:tc>
                <a:tc hMerge="1" vMerge="1">
                  <a:txBody>
                    <a:bodyPr/>
                    <a:lstStyle/>
                    <a:p>
                      <a:endParaRPr lang="hr-HR"/>
                    </a:p>
                  </a:txBody>
                  <a:tcPr/>
                </a:tc>
                <a:tc gridSpan="2" vMerge="1">
                  <a:txBody>
                    <a:bodyPr/>
                    <a:lstStyle/>
                    <a:p>
                      <a:pPr algn="ctr" fontAlgn="t"/>
                      <a:endParaRPr lang="hr-HR" sz="800" b="0" i="0" u="none" strike="noStrike">
                        <a:solidFill>
                          <a:srgbClr val="000000"/>
                        </a:solidFill>
                        <a:latin typeface="Times New Roman"/>
                      </a:endParaRPr>
                    </a:p>
                  </a:txBody>
                  <a:tcPr marL="9525" marR="9525" marT="9525" marB="0"/>
                </a:tc>
                <a:tc hMerge="1" vMerge="1">
                  <a:txBody>
                    <a:bodyPr/>
                    <a:lstStyle/>
                    <a:p>
                      <a:endParaRPr lang="hr-HR"/>
                    </a:p>
                  </a:txBody>
                  <a:tcPr/>
                </a:tc>
                <a:tc gridSpan="2" vMerge="1">
                  <a:txBody>
                    <a:bodyPr/>
                    <a:lstStyle/>
                    <a:p>
                      <a:pPr algn="ctr" fontAlgn="t"/>
                      <a:endParaRPr lang="hr-HR" sz="800" b="0" i="0" u="none" strike="noStrike">
                        <a:solidFill>
                          <a:srgbClr val="000000"/>
                        </a:solidFill>
                        <a:latin typeface="Times New Roman"/>
                      </a:endParaRPr>
                    </a:p>
                  </a:txBody>
                  <a:tcPr marL="9525" marR="9525" marT="9525" marB="0"/>
                </a:tc>
                <a:tc hMerge="1" vMerge="1">
                  <a:txBody>
                    <a:bodyPr/>
                    <a:lstStyle/>
                    <a:p>
                      <a:endParaRPr lang="hr-HR"/>
                    </a:p>
                  </a:txBody>
                  <a:tcPr/>
                </a:tc>
                <a:tc gridSpan="2" vMerge="1">
                  <a:txBody>
                    <a:bodyPr/>
                    <a:lstStyle/>
                    <a:p>
                      <a:pPr algn="ctr" fontAlgn="t"/>
                      <a:endParaRPr lang="hr-HR" sz="700" b="0" i="0" u="none" strike="noStrike">
                        <a:solidFill>
                          <a:srgbClr val="000000"/>
                        </a:solidFill>
                        <a:latin typeface="Times New Roman"/>
                      </a:endParaRPr>
                    </a:p>
                  </a:txBody>
                  <a:tcPr marL="9525" marR="9525" marT="9525" marB="0"/>
                </a:tc>
                <a:tc hMerge="1" vMerge="1">
                  <a:txBody>
                    <a:bodyPr/>
                    <a:lstStyle/>
                    <a:p>
                      <a:endParaRPr lang="hr-HR"/>
                    </a:p>
                  </a:txBody>
                  <a:tcPr/>
                </a:tc>
                <a:tc gridSpan="2" vMerge="1">
                  <a:txBody>
                    <a:bodyPr/>
                    <a:lstStyle/>
                    <a:p>
                      <a:pPr algn="ctr" fontAlgn="t"/>
                      <a:endParaRPr lang="hr-HR" sz="800" b="0" i="0" u="none" strike="noStrike">
                        <a:solidFill>
                          <a:srgbClr val="000000"/>
                        </a:solidFill>
                        <a:latin typeface="Times New Roman"/>
                      </a:endParaRPr>
                    </a:p>
                  </a:txBody>
                  <a:tcPr marL="9525" marR="9525" marT="9525" marB="0"/>
                </a:tc>
                <a:tc hMerge="1" vMerge="1">
                  <a:txBody>
                    <a:bodyPr/>
                    <a:lstStyle/>
                    <a:p>
                      <a:endParaRPr lang="hr-HR"/>
                    </a:p>
                  </a:txBody>
                  <a:tcPr/>
                </a:tc>
                <a:tc gridSpan="2" vMerge="1">
                  <a:txBody>
                    <a:bodyPr/>
                    <a:lstStyle/>
                    <a:p>
                      <a:pPr algn="ctr" fontAlgn="t"/>
                      <a:endParaRPr lang="hr-HR" sz="800" b="0" i="0" u="none" strike="noStrike">
                        <a:solidFill>
                          <a:srgbClr val="000000"/>
                        </a:solidFill>
                        <a:latin typeface="Times New Roman"/>
                      </a:endParaRPr>
                    </a:p>
                  </a:txBody>
                  <a:tcPr marL="9525" marR="9525" marT="9525" marB="0"/>
                </a:tc>
                <a:tc hMerge="1" vMerge="1">
                  <a:txBody>
                    <a:bodyPr/>
                    <a:lstStyle/>
                    <a:p>
                      <a:endParaRPr lang="hr-HR"/>
                    </a:p>
                  </a:txBody>
                  <a:tcPr/>
                </a:tc>
                <a:tc gridSpan="2" vMerge="1">
                  <a:txBody>
                    <a:bodyPr/>
                    <a:lstStyle/>
                    <a:p>
                      <a:endParaRPr lang="hr-HR"/>
                    </a:p>
                  </a:txBody>
                  <a:tcPr/>
                </a:tc>
                <a:tc hMerge="1" vMerge="1">
                  <a:txBody>
                    <a:bodyPr/>
                    <a:lstStyle/>
                    <a:p>
                      <a:endParaRPr lang="hr-HR"/>
                    </a:p>
                  </a:txBody>
                  <a:tcPr/>
                </a:tc>
              </a:tr>
              <a:tr h="134665">
                <a:tc>
                  <a:txBody>
                    <a:bodyPr/>
                    <a:lstStyle/>
                    <a:p>
                      <a:pPr algn="l" fontAlgn="ctr"/>
                      <a:endParaRPr lang="hr-HR" sz="700" b="0" i="0" u="none" strike="noStrike" dirty="0">
                        <a:solidFill>
                          <a:srgbClr val="000000"/>
                        </a:solidFill>
                        <a:latin typeface="Times New Roman"/>
                      </a:endParaRP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hr-HR" sz="700" b="0" i="0" u="none" strike="noStrike" dirty="0" smtClean="0">
                          <a:solidFill>
                            <a:srgbClr val="000000"/>
                          </a:solidFill>
                          <a:latin typeface="Times New Roman"/>
                        </a:rPr>
                        <a:t>broj projekata→ </a:t>
                      </a:r>
                    </a:p>
                    <a:p>
                      <a:pPr algn="ctr" fontAlgn="t"/>
                      <a:endParaRPr lang="hr-HR" sz="700" b="0"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dirty="0">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smtClean="0">
                          <a:solidFill>
                            <a:srgbClr val="000000"/>
                          </a:solidFill>
                          <a:latin typeface="Times New Roman"/>
                        </a:rPr>
                        <a:t>35*0</a:t>
                      </a:r>
                      <a:endParaRPr lang="hr-HR" sz="700" b="1"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dirty="0">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smtClean="0">
                          <a:solidFill>
                            <a:srgbClr val="000000"/>
                          </a:solidFill>
                          <a:latin typeface="Times New Roman"/>
                        </a:rPr>
                        <a:t>17*0</a:t>
                      </a:r>
                      <a:endParaRPr lang="hr-HR" sz="700" b="1"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smtClean="0">
                          <a:solidFill>
                            <a:srgbClr val="000000"/>
                          </a:solidFill>
                          <a:latin typeface="Times New Roman"/>
                        </a:rPr>
                        <a:t>56*23</a:t>
                      </a:r>
                      <a:endParaRPr lang="hr-HR" sz="700" b="1"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smtClean="0">
                          <a:solidFill>
                            <a:srgbClr val="000000"/>
                          </a:solidFill>
                          <a:latin typeface="Times New Roman"/>
                        </a:rPr>
                        <a:t>163*22</a:t>
                      </a:r>
                      <a:endParaRPr lang="hr-HR" sz="700" b="1"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dirty="0">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smtClean="0">
                          <a:solidFill>
                            <a:srgbClr val="000000"/>
                          </a:solidFill>
                          <a:latin typeface="Times New Roman"/>
                        </a:rPr>
                        <a:t>68*19</a:t>
                      </a:r>
                      <a:endParaRPr lang="hr-HR" sz="700" b="1"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dirty="0">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smtClean="0">
                          <a:solidFill>
                            <a:srgbClr val="000000"/>
                          </a:solidFill>
                          <a:latin typeface="Times New Roman"/>
                        </a:rPr>
                        <a:t>55*48</a:t>
                      </a:r>
                      <a:endParaRPr lang="hr-HR" sz="700" b="1"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dirty="0">
                        <a:solidFill>
                          <a:srgbClr val="000000"/>
                        </a:solidFill>
                        <a:latin typeface="Times New Roman"/>
                      </a:endParaRP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700" b="1" i="0" u="none" strike="noStrike" dirty="0" smtClean="0">
                          <a:solidFill>
                            <a:srgbClr val="000000"/>
                          </a:solidFill>
                          <a:latin typeface="Calibri"/>
                        </a:rPr>
                        <a:t>394/112</a:t>
                      </a:r>
                      <a:endParaRPr lang="hr-HR" sz="700" b="1" i="0" u="none" strike="noStrike" dirty="0">
                        <a:solidFill>
                          <a:srgbClr val="000000"/>
                        </a:solidFill>
                        <a:latin typeface="Calibri"/>
                      </a:endParaRP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3090">
                <a:tc>
                  <a:txBody>
                    <a:bodyPr/>
                    <a:lstStyle/>
                    <a:p>
                      <a:pPr algn="l" fontAlgn="ctr"/>
                      <a:r>
                        <a:rPr lang="hr-HR" sz="700" b="0" i="0" u="none" strike="noStrike" dirty="0">
                          <a:solidFill>
                            <a:srgbClr val="000000"/>
                          </a:solidFill>
                          <a:latin typeface="Times New Roman"/>
                        </a:rPr>
                        <a:t> </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endParaRPr lang="hr-HR" sz="700" b="0" i="0" u="none" strike="noStrike" dirty="0">
                        <a:solidFill>
                          <a:srgbClr val="000000"/>
                        </a:solidFill>
                        <a:latin typeface="Times New Roman"/>
                      </a:endParaRP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dirty="0">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a:solidFill>
                            <a:srgbClr val="000000"/>
                          </a:solidFill>
                          <a:latin typeface="Times New Roman"/>
                        </a:rPr>
                        <a:t>KM</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a:solidFill>
                            <a:srgbClr val="000000"/>
                          </a:solidFill>
                          <a:latin typeface="Times New Roman"/>
                        </a:rPr>
                        <a:t>KM</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dirty="0">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a:solidFill>
                            <a:srgbClr val="000000"/>
                          </a:solidFill>
                          <a:latin typeface="Times New Roman"/>
                        </a:rPr>
                        <a:t>KM</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a:solidFill>
                            <a:srgbClr val="000000"/>
                          </a:solidFill>
                          <a:latin typeface="Times New Roman"/>
                        </a:rPr>
                        <a:t>KM</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dirty="0">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a:solidFill>
                            <a:srgbClr val="000000"/>
                          </a:solidFill>
                          <a:latin typeface="Times New Roman"/>
                        </a:rPr>
                        <a:t>KM</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dirty="0">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1" i="0" u="none" strike="noStrike" dirty="0">
                          <a:solidFill>
                            <a:srgbClr val="000000"/>
                          </a:solidFill>
                          <a:latin typeface="Times New Roman"/>
                        </a:rPr>
                        <a:t>KM</a:t>
                      </a:r>
                    </a:p>
                  </a:txBody>
                  <a:tcPr marL="9525" marR="9525" marT="9525"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t"/>
                      <a:r>
                        <a:rPr lang="hr-HR" sz="700" b="0" i="0" u="none" strike="noStrike" dirty="0">
                          <a:solidFill>
                            <a:srgbClr val="000000"/>
                          </a:solidFill>
                          <a:latin typeface="Times New Roman"/>
                        </a:rPr>
                        <a:t>→</a:t>
                      </a:r>
                    </a:p>
                  </a:txBody>
                  <a:tcPr marL="9525" marR="9525" marT="9525" marB="0" vert="vert">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700" b="1" i="0" u="none" strike="noStrike" dirty="0">
                          <a:solidFill>
                            <a:srgbClr val="000000"/>
                          </a:solidFill>
                          <a:latin typeface="Calibri"/>
                        </a:rPr>
                        <a:t>KM</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09690">
                <a:tc>
                  <a:txBody>
                    <a:bodyPr/>
                    <a:lstStyle/>
                    <a:p>
                      <a:pPr algn="r" fontAlgn="ctr"/>
                      <a:r>
                        <a:rPr lang="hr-HR" sz="600" b="0" i="0" u="none" strike="noStrike" dirty="0">
                          <a:solidFill>
                            <a:srgbClr val="000000"/>
                          </a:solidFill>
                          <a:latin typeface="Times New Roman"/>
                        </a:rPr>
                        <a:t>1</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2</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3</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4</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5</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6</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7</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8</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9</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10</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11</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12</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13</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14</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Times New Roman"/>
                        </a:rPr>
                        <a:t>15</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algn="ctr" fontAlgn="ctr"/>
                      <a:r>
                        <a:rPr lang="hr-HR" sz="600" b="0" i="0" u="none" strike="noStrike" dirty="0">
                          <a:solidFill>
                            <a:srgbClr val="000000"/>
                          </a:solidFill>
                          <a:latin typeface="Calibri"/>
                        </a:rPr>
                        <a:t>16</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39788">
                <a:tc>
                  <a:txBody>
                    <a:bodyPr/>
                    <a:lstStyle/>
                    <a:p>
                      <a:pPr algn="r" fontAlgn="ctr"/>
                      <a:r>
                        <a:rPr lang="hr-HR" sz="700" b="0" i="0" u="none" strike="noStrike">
                          <a:solidFill>
                            <a:srgbClr val="000000"/>
                          </a:solidFill>
                          <a:latin typeface="Times New Roman"/>
                        </a:rPr>
                        <a:t>1</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Grad Gračanica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smtClean="0">
                          <a:solidFill>
                            <a:srgbClr val="000000"/>
                          </a:solidFill>
                          <a:latin typeface="Times New Roman"/>
                          <a:ea typeface="Calibri"/>
                          <a:cs typeface="Times New Roman"/>
                        </a:rPr>
                        <a:t>24</a:t>
                      </a:r>
                      <a:endParaRPr lang="hr-HR" sz="600" dirty="0">
                        <a:latin typeface="+mn-lt"/>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7.764.449</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640.000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1113" marR="71755" indent="0" algn="r">
                        <a:spcAft>
                          <a:spcPts val="0"/>
                        </a:spcAft>
                      </a:pPr>
                      <a:r>
                        <a:rPr lang="hr-HR" sz="600" dirty="0">
                          <a:solidFill>
                            <a:srgbClr val="000000"/>
                          </a:solidFill>
                          <a:latin typeface="Times New Roman"/>
                          <a:ea typeface="Times New Roman"/>
                          <a:cs typeface="Times New Roman"/>
                        </a:rPr>
                        <a:t>11</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14.200.400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23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7.579.933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4.080.000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19</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6.496.637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127</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40.761.419</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2</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Gračanica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1.100.000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6</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1.172.000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39688" marR="71755" indent="0" algn="r">
                        <a:spcAft>
                          <a:spcPts val="0"/>
                        </a:spcAft>
                      </a:pPr>
                      <a:r>
                        <a:rPr lang="hr-HR" sz="600" dirty="0">
                          <a:solidFill>
                            <a:srgbClr val="000000"/>
                          </a:solidFill>
                          <a:latin typeface="Times New Roman"/>
                          <a:ea typeface="Times New Roman"/>
                          <a:cs typeface="Times New Roman"/>
                        </a:rPr>
                        <a:t>18</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1.883.616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260.000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5.475.000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20638" marR="71755" indent="0" algn="r">
                        <a:spcAft>
                          <a:spcPts val="0"/>
                        </a:spcAft>
                      </a:pPr>
                      <a:r>
                        <a:rPr lang="hr-HR" sz="600" dirty="0">
                          <a:solidFill>
                            <a:srgbClr val="000000"/>
                          </a:solidFill>
                          <a:latin typeface="Times New Roman"/>
                          <a:ea typeface="Times New Roman"/>
                          <a:cs typeface="Times New Roman"/>
                        </a:rPr>
                        <a:t>46</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9.955.616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3</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Babići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1.950.000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305.000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1.512.000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20638" marR="71755" indent="0" algn="r">
                        <a:spcAft>
                          <a:spcPts val="0"/>
                        </a:spcAft>
                      </a:pPr>
                      <a:r>
                        <a:rPr lang="hr-HR" sz="600" dirty="0">
                          <a:solidFill>
                            <a:srgbClr val="000000"/>
                          </a:solidFill>
                          <a:latin typeface="Times New Roman"/>
                          <a:ea typeface="Times New Roman"/>
                          <a:cs typeface="Times New Roman"/>
                        </a:rPr>
                        <a:t>16</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3.817.000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4</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Piskavica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230.000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218.445</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30.000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11</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488.445</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5</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Škahovica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140.000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263.023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790.000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21</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1.243.023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6</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Soko</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312.821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80.000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0" marR="71755" indent="0" algn="r">
                        <a:spcAft>
                          <a:spcPts val="0"/>
                        </a:spcAft>
                      </a:pPr>
                      <a:r>
                        <a:rPr lang="hr-HR" sz="600" dirty="0">
                          <a:solidFill>
                            <a:srgbClr val="000000"/>
                          </a:solidFill>
                          <a:latin typeface="Times New Roman"/>
                          <a:ea typeface="Times New Roman"/>
                          <a:cs typeface="Times New Roman"/>
                        </a:rPr>
                        <a:t>13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2.517.821</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7</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Doborovci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293.000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12</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543.000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8</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Gornji Doborovci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21.000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335.509</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561.509</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9</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Vranovići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130.000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477.000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123.000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14</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750.000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10</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Džakule</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263.200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1.187.000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475.000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20638" marR="71755" indent="0" algn="r">
                        <a:spcAft>
                          <a:spcPts val="0"/>
                        </a:spcAft>
                      </a:pPr>
                      <a:r>
                        <a:rPr lang="hr-HR" sz="600" dirty="0">
                          <a:solidFill>
                            <a:srgbClr val="000000"/>
                          </a:solidFill>
                          <a:latin typeface="Times New Roman"/>
                          <a:ea typeface="Times New Roman"/>
                          <a:cs typeface="Times New Roman"/>
                        </a:rPr>
                        <a:t>20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1.960.200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36889">
                <a:tc>
                  <a:txBody>
                    <a:bodyPr/>
                    <a:lstStyle/>
                    <a:p>
                      <a:pPr algn="r" fontAlgn="ctr"/>
                      <a:r>
                        <a:rPr lang="hr-HR" sz="700" b="0" i="0" u="none" strike="noStrike">
                          <a:solidFill>
                            <a:srgbClr val="000000"/>
                          </a:solidFill>
                          <a:latin typeface="Times New Roman"/>
                        </a:rPr>
                        <a:t>11</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Trnovci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135.000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190.000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46683">
                <a:tc>
                  <a:txBody>
                    <a:bodyPr/>
                    <a:lstStyle/>
                    <a:p>
                      <a:pPr algn="r" fontAlgn="ctr"/>
                      <a:r>
                        <a:rPr lang="hr-HR" sz="700" b="0" i="0" u="none" strike="noStrike">
                          <a:solidFill>
                            <a:srgbClr val="000000"/>
                          </a:solidFill>
                          <a:latin typeface="Times New Roman"/>
                        </a:rPr>
                        <a:t>12</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Buk</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42.000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271.000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348.000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13</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Prijeko Brdo</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503.000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11</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598.000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14</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Lukavica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135.000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12</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775.000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15</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Malešići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160.000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372.532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63.000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16</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680.532</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16</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Stjepan Polje</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280.000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597.300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156.000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23</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1.078.300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17</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Pribava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365.000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300.358</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20638" marR="71755" indent="0" algn="r">
                        <a:spcAft>
                          <a:spcPts val="0"/>
                        </a:spcAft>
                      </a:pPr>
                      <a:r>
                        <a:rPr lang="hr-HR" sz="600" dirty="0">
                          <a:solidFill>
                            <a:srgbClr val="000000"/>
                          </a:solidFill>
                          <a:latin typeface="Times New Roman"/>
                          <a:ea typeface="Times New Roman"/>
                          <a:cs typeface="Times New Roman"/>
                        </a:rPr>
                        <a:t>16</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795.358</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18</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Donja Lohinja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84.900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475.000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18</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739.900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19</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Gornja Lohinja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8</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615.000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560.000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21</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1.395.000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20</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Donja Orahovica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328.000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12</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433.500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22</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916.500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21</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Gornja Orahovica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271.050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12</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331.050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22</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Miričina </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245.000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7</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630.000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15</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950.000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23</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Rašljeva</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380.000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20638" marR="71755" indent="0" algn="r">
                        <a:spcAft>
                          <a:spcPts val="0"/>
                        </a:spcAft>
                      </a:pPr>
                      <a:r>
                        <a:rPr lang="hr-HR" sz="600" dirty="0">
                          <a:solidFill>
                            <a:srgbClr val="000000"/>
                          </a:solidFill>
                          <a:latin typeface="Times New Roman"/>
                          <a:ea typeface="Times New Roman"/>
                          <a:cs typeface="Times New Roman"/>
                        </a:rPr>
                        <a:t>10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505.000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87115">
                <a:tc>
                  <a:txBody>
                    <a:bodyPr/>
                    <a:lstStyle/>
                    <a:p>
                      <a:pPr algn="r" fontAlgn="ctr"/>
                      <a:r>
                        <a:rPr lang="hr-HR" sz="700" b="0" i="0" u="none" strike="noStrike">
                          <a:solidFill>
                            <a:srgbClr val="000000"/>
                          </a:solidFill>
                          <a:latin typeface="Times New Roman"/>
                        </a:rPr>
                        <a:t>24</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Lendići</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98.000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497.000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1.055.000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136889">
                <a:tc>
                  <a:txBody>
                    <a:bodyPr/>
                    <a:lstStyle/>
                    <a:p>
                      <a:pPr algn="r" fontAlgn="ctr"/>
                      <a:r>
                        <a:rPr lang="hr-HR" sz="700" b="0" i="0" u="none" strike="noStrike">
                          <a:solidFill>
                            <a:srgbClr val="000000"/>
                          </a:solidFill>
                          <a:latin typeface="Times New Roman"/>
                        </a:rPr>
                        <a:t>25</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dirty="0">
                          <a:solidFill>
                            <a:srgbClr val="000000"/>
                          </a:solidFill>
                          <a:latin typeface="Times New Roman"/>
                          <a:ea typeface="Times New Roman"/>
                          <a:cs typeface="Times New Roman"/>
                        </a:rPr>
                        <a:t>Gornji </a:t>
                      </a:r>
                      <a:r>
                        <a:rPr lang="hr-HR" sz="600" dirty="0" smtClean="0">
                          <a:solidFill>
                            <a:srgbClr val="000000"/>
                          </a:solidFill>
                          <a:latin typeface="Times New Roman"/>
                          <a:ea typeface="Times New Roman"/>
                          <a:cs typeface="Times New Roman"/>
                        </a:rPr>
                        <a:t> Skipovac</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3</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664.919</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6</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714.919</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205335">
                <a:tc>
                  <a:txBody>
                    <a:bodyPr/>
                    <a:lstStyle/>
                    <a:p>
                      <a:pPr algn="r" fontAlgn="ctr"/>
                      <a:r>
                        <a:rPr lang="hr-HR" sz="700" b="0" i="0" u="none" strike="noStrike">
                          <a:solidFill>
                            <a:srgbClr val="000000"/>
                          </a:solidFill>
                          <a:latin typeface="Times New Roman"/>
                        </a:rPr>
                        <a:t>26</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a:solidFill>
                            <a:srgbClr val="000000"/>
                          </a:solidFill>
                          <a:latin typeface="Times New Roman"/>
                          <a:ea typeface="Times New Roman"/>
                          <a:cs typeface="Times New Roman"/>
                        </a:rPr>
                        <a:t>Donji Skipovac</a:t>
                      </a:r>
                      <a:endParaRPr lang="hr-HR" sz="60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5</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1.904.390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10.000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25.000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15.000</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a:solidFill>
                            <a:srgbClr val="000000"/>
                          </a:solidFill>
                          <a:latin typeface="Times New Roman"/>
                          <a:ea typeface="Times New Roman"/>
                          <a:cs typeface="Times New Roman"/>
                        </a:rPr>
                        <a:t>8</a:t>
                      </a:r>
                      <a:endParaRPr lang="hr-HR" sz="60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1.954.390</a:t>
                      </a:r>
                      <a:endParaRPr lang="hr-HR" sz="600" dirty="0">
                        <a:latin typeface="Calibri"/>
                        <a:ea typeface="Calibri"/>
                        <a:cs typeface="Times New Roman"/>
                      </a:endParaRPr>
                    </a:p>
                  </a:txBody>
                  <a:tcPr marL="68580" marR="68580" marT="0" marB="0" anchor="b">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r h="333098">
                <a:tc>
                  <a:txBody>
                    <a:bodyPr/>
                    <a:lstStyle/>
                    <a:p>
                      <a:pPr algn="l" fontAlgn="ctr"/>
                      <a:r>
                        <a:rPr lang="hr-HR" sz="700" b="0" i="0" u="none" strike="noStrike">
                          <a:solidFill>
                            <a:srgbClr val="000000"/>
                          </a:solidFill>
                          <a:latin typeface="Times New Roman"/>
                        </a:rPr>
                        <a:t> </a:t>
                      </a:r>
                    </a:p>
                  </a:txBody>
                  <a:tcPr marL="9525" marR="9525" marT="9525"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l">
                        <a:spcAft>
                          <a:spcPts val="0"/>
                        </a:spcAft>
                      </a:pPr>
                      <a:r>
                        <a:rPr lang="hr-HR" sz="600" dirty="0">
                          <a:solidFill>
                            <a:srgbClr val="000000"/>
                          </a:solidFill>
                          <a:latin typeface="Times New Roman"/>
                          <a:ea typeface="Times New Roman"/>
                          <a:cs typeface="Times New Roman"/>
                        </a:rPr>
                        <a:t>ukupno</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smtClean="0">
                          <a:solidFill>
                            <a:srgbClr val="000000"/>
                          </a:solidFill>
                          <a:latin typeface="Times New Roman"/>
                          <a:ea typeface="Times New Roman"/>
                          <a:cs typeface="Times New Roman"/>
                        </a:rPr>
                        <a:t>35</a:t>
                      </a:r>
                      <a:endParaRPr lang="hr-HR" sz="600" dirty="0">
                        <a:latin typeface="+mn-lt"/>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10.060.449</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17</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4.407.309</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79</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20.950.500</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185</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18.586.087</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87</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4.990.000</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tabLst>
                          <a:tab pos="180975" algn="l"/>
                        </a:tabLst>
                      </a:pPr>
                      <a:r>
                        <a:rPr lang="hr-HR" sz="600" dirty="0" smtClean="0">
                          <a:solidFill>
                            <a:srgbClr val="000000"/>
                          </a:solidFill>
                          <a:latin typeface="Times New Roman"/>
                          <a:ea typeface="Times New Roman"/>
                          <a:cs typeface="Times New Roman"/>
                        </a:rPr>
                        <a:t>103</a:t>
                      </a:r>
                      <a:endParaRPr lang="hr-HR" sz="600" dirty="0">
                        <a:latin typeface="+mn-lt"/>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r>
                        <a:rPr lang="hr-HR" sz="600" dirty="0">
                          <a:solidFill>
                            <a:srgbClr val="000000"/>
                          </a:solidFill>
                          <a:latin typeface="Times New Roman"/>
                          <a:ea typeface="Times New Roman"/>
                          <a:cs typeface="Times New Roman"/>
                        </a:rPr>
                        <a:t>16.630.637</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1588" marR="71755" indent="0" algn="r">
                        <a:spcAft>
                          <a:spcPts val="0"/>
                        </a:spcAft>
                      </a:pPr>
                      <a:r>
                        <a:rPr lang="hr-HR" sz="600" dirty="0">
                          <a:solidFill>
                            <a:srgbClr val="000000"/>
                          </a:solidFill>
                          <a:latin typeface="Times New Roman"/>
                          <a:ea typeface="Times New Roman"/>
                          <a:cs typeface="Times New Roman"/>
                        </a:rPr>
                        <a:t>506</a:t>
                      </a:r>
                      <a:endParaRPr lang="hr-HR" sz="600" dirty="0">
                        <a:latin typeface="Calibri"/>
                        <a:ea typeface="Calibri"/>
                        <a:cs typeface="Times New Roman"/>
                      </a:endParaRPr>
                    </a:p>
                  </a:txBody>
                  <a:tcPr marL="68580" marR="68580" marT="0" marB="0" anchor="ctr">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c>
                  <a:txBody>
                    <a:bodyPr/>
                    <a:lstStyle/>
                    <a:p>
                      <a:pPr marL="71755" marR="71755" algn="r">
                        <a:spcAft>
                          <a:spcPts val="0"/>
                        </a:spcAft>
                      </a:pPr>
                      <a:endParaRPr lang="hr-HR" sz="600" dirty="0" smtClean="0">
                        <a:solidFill>
                          <a:srgbClr val="000000"/>
                        </a:solidFill>
                        <a:latin typeface="Times New Roman"/>
                        <a:ea typeface="Times New Roman"/>
                        <a:cs typeface="Times New Roman"/>
                      </a:endParaRPr>
                    </a:p>
                    <a:p>
                      <a:pPr marL="71755" marR="71755" algn="r">
                        <a:spcAft>
                          <a:spcPts val="0"/>
                        </a:spcAft>
                      </a:pPr>
                      <a:r>
                        <a:rPr lang="hr-HR" sz="600" dirty="0" smtClean="0">
                          <a:solidFill>
                            <a:srgbClr val="000000"/>
                          </a:solidFill>
                          <a:latin typeface="Times New Roman"/>
                          <a:ea typeface="Times New Roman"/>
                          <a:cs typeface="Times New Roman"/>
                        </a:rPr>
                        <a:t>75.624.982</a:t>
                      </a:r>
                      <a:endParaRPr lang="hr-HR" sz="600" dirty="0">
                        <a:latin typeface="Calibri"/>
                        <a:ea typeface="Calibri"/>
                        <a:cs typeface="Times New Roman"/>
                      </a:endParaRPr>
                    </a:p>
                  </a:txBody>
                  <a:tcPr marL="68580" marR="68580" marT="0" marB="0">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0" scaled="1"/>
                      <a:tileRect/>
                    </a:grad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sp>
        <p:nvSpPr>
          <p:cNvPr id="3" name="Content Placeholder 2"/>
          <p:cNvSpPr>
            <a:spLocks noGrp="1"/>
          </p:cNvSpPr>
          <p:nvPr>
            <p:ph idx="1"/>
          </p:nvPr>
        </p:nvSpPr>
        <p:spPr>
          <a:xfrm>
            <a:off x="457200" y="990600"/>
            <a:ext cx="8229600" cy="5135564"/>
          </a:xfrm>
        </p:spPr>
        <p:style>
          <a:lnRef idx="1">
            <a:schemeClr val="accent3"/>
          </a:lnRef>
          <a:fillRef idx="2">
            <a:schemeClr val="accent3"/>
          </a:fillRef>
          <a:effectRef idx="1">
            <a:schemeClr val="accent3"/>
          </a:effectRef>
          <a:fontRef idx="minor">
            <a:schemeClr val="dk1"/>
          </a:fontRef>
        </p:style>
        <p:txBody>
          <a:bodyPr/>
          <a:lstStyle/>
          <a:p>
            <a:pPr algn="ctr">
              <a:buNone/>
            </a:pPr>
            <a:r>
              <a:rPr lang="hr-HR" dirty="0" smtClean="0">
                <a:latin typeface="Times New Roman" pitchFamily="18" charset="0"/>
                <a:cs typeface="Times New Roman" pitchFamily="18" charset="0"/>
              </a:rPr>
              <a:t>PROGRAM KAPITALNIH INVESTICIJA </a:t>
            </a:r>
          </a:p>
          <a:p>
            <a:pPr algn="ctr">
              <a:buNone/>
            </a:pPr>
            <a:r>
              <a:rPr lang="hr-HR" dirty="0" smtClean="0">
                <a:latin typeface="Times New Roman" pitchFamily="18" charset="0"/>
                <a:cs typeface="Times New Roman" pitchFamily="18" charset="0"/>
              </a:rPr>
              <a:t>je     “ŽIV”      i       “AKTIVAN”  </a:t>
            </a:r>
          </a:p>
          <a:p>
            <a:pPr algn="ctr">
              <a:buNone/>
            </a:pPr>
            <a:r>
              <a:rPr lang="hr-HR" dirty="0" smtClean="0">
                <a:latin typeface="Times New Roman" pitchFamily="18" charset="0"/>
                <a:cs typeface="Times New Roman" pitchFamily="18" charset="0"/>
              </a:rPr>
              <a:t>te  “STALNO PROMJENLJIV”, </a:t>
            </a:r>
          </a:p>
          <a:p>
            <a:pPr>
              <a:buNone/>
            </a:pPr>
            <a:endParaRPr lang="hr-HR" dirty="0" smtClean="0">
              <a:latin typeface="Times New Roman" pitchFamily="18" charset="0"/>
              <a:cs typeface="Times New Roman" pitchFamily="18" charset="0"/>
            </a:endParaRPr>
          </a:p>
          <a:p>
            <a:pPr>
              <a:buNone/>
            </a:pPr>
            <a:r>
              <a:rPr lang="hr-HR" dirty="0" smtClean="0">
                <a:latin typeface="Times New Roman" pitchFamily="18" charset="0"/>
                <a:cs typeface="Times New Roman" pitchFamily="18" charset="0"/>
              </a:rPr>
              <a:t>   zato se svake godine ažurira, po objavljivanju javnog poziva i dostavljanju novih  prijedloga za investiranje koji se uvrštavaju u Program za realizaciju, a realizuju po obezbjeđenju sredstava i usvojenom PLANU.</a:t>
            </a:r>
            <a:endParaRPr lang="hr-HR"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11162"/>
          </a:xfrm>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GRADA GRAČANICA</a:t>
            </a:r>
            <a:endParaRPr lang="hr-HR" sz="1100" dirty="0"/>
          </a:p>
        </p:txBody>
      </p:sp>
      <p:sp>
        <p:nvSpPr>
          <p:cNvPr id="3" name="Content Placeholder 2"/>
          <p:cNvSpPr>
            <a:spLocks noGrp="1"/>
          </p:cNvSpPr>
          <p:nvPr>
            <p:ph idx="1"/>
          </p:nvPr>
        </p:nvSpPr>
        <p:spPr>
          <a:xfrm>
            <a:off x="457200" y="884237"/>
            <a:ext cx="8229600" cy="5516563"/>
          </a:xfr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2700000" scaled="1"/>
            <a:tileRect/>
          </a:gradFill>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lvl="0"/>
            <a:endParaRPr lang="bs-Latn-BA" sz="1400" b="1" dirty="0" smtClean="0"/>
          </a:p>
          <a:p>
            <a:pPr lvl="0">
              <a:buNone/>
            </a:pPr>
            <a:r>
              <a:rPr lang="bs-Latn-BA" sz="1400" b="1" dirty="0" smtClean="0"/>
              <a:t>Program kapitalnih investicija </a:t>
            </a:r>
            <a:r>
              <a:rPr lang="bs-Latn-BA" sz="1400" b="1" dirty="0" smtClean="0"/>
              <a:t>grada Gračanica će se </a:t>
            </a:r>
            <a:r>
              <a:rPr lang="bs-Latn-BA" sz="1400" b="1" dirty="0" smtClean="0"/>
              <a:t>svake godine </a:t>
            </a:r>
            <a:r>
              <a:rPr lang="bs-Latn-BA" sz="1400" b="1" dirty="0" smtClean="0"/>
              <a:t>ažurirati </a:t>
            </a:r>
            <a:r>
              <a:rPr lang="bs-Latn-BA" sz="1400" b="1" dirty="0" smtClean="0"/>
              <a:t>tako da će u narednom periodu biti izvršeno: </a:t>
            </a:r>
          </a:p>
          <a:p>
            <a:pPr lvl="0"/>
            <a:r>
              <a:rPr lang="bs-Latn-BA" sz="1400" b="1" dirty="0" smtClean="0"/>
              <a:t>ažuriranje u 2022.</a:t>
            </a:r>
            <a:r>
              <a:rPr lang="bs-Latn-BA" sz="1400" dirty="0" smtClean="0"/>
              <a:t>godini,</a:t>
            </a:r>
            <a:endParaRPr lang="hr-HR" sz="1400" dirty="0" smtClean="0"/>
          </a:p>
          <a:p>
            <a:pPr lvl="0"/>
            <a:r>
              <a:rPr lang="bs-Latn-BA" sz="1400" b="1" dirty="0" smtClean="0"/>
              <a:t>ažuriranje u 2023.</a:t>
            </a:r>
            <a:r>
              <a:rPr lang="bs-Latn-BA" sz="1400" dirty="0" smtClean="0"/>
              <a:t>godini,</a:t>
            </a:r>
            <a:endParaRPr lang="hr-HR" sz="1400" dirty="0" smtClean="0"/>
          </a:p>
          <a:p>
            <a:pPr lvl="0"/>
            <a:r>
              <a:rPr lang="bs-Latn-BA" sz="1400" b="1" dirty="0" smtClean="0"/>
              <a:t>ažuriranje u 2024.</a:t>
            </a:r>
            <a:r>
              <a:rPr lang="bs-Latn-BA" sz="1400" dirty="0" smtClean="0"/>
              <a:t>godini,</a:t>
            </a:r>
            <a:endParaRPr lang="hr-HR" sz="1400" dirty="0" smtClean="0"/>
          </a:p>
          <a:p>
            <a:pPr lvl="0"/>
            <a:r>
              <a:rPr lang="bs-Latn-BA" sz="1400" b="1" dirty="0" smtClean="0"/>
              <a:t>ažuriranje u 2025.</a:t>
            </a:r>
            <a:r>
              <a:rPr lang="bs-Latn-BA" sz="1400" dirty="0" smtClean="0"/>
              <a:t>godini,</a:t>
            </a:r>
            <a:endParaRPr lang="hr-HR" sz="1400" dirty="0" smtClean="0"/>
          </a:p>
          <a:p>
            <a:pPr lvl="0"/>
            <a:r>
              <a:rPr lang="bs-Latn-BA" sz="1400" b="1" dirty="0" smtClean="0"/>
              <a:t>ažuriranje u 2026.</a:t>
            </a:r>
            <a:r>
              <a:rPr lang="bs-Latn-BA" sz="1400" dirty="0" smtClean="0"/>
              <a:t>godini, </a:t>
            </a:r>
            <a:endParaRPr lang="hr-HR" sz="1400" dirty="0" smtClean="0"/>
          </a:p>
          <a:p>
            <a:pPr>
              <a:buNone/>
            </a:pPr>
            <a:endParaRPr lang="hr-HR" sz="1400" dirty="0" smtClean="0"/>
          </a:p>
          <a:p>
            <a:pPr>
              <a:buNone/>
            </a:pPr>
            <a:r>
              <a:rPr lang="bs-Latn-BA" sz="1400" b="1" dirty="0" smtClean="0"/>
              <a:t>U narednom periodu će biti pripremljeni i dostavljeni na razmatranje i usvajanje Gradskom vijeću Gračanica </a:t>
            </a:r>
            <a:r>
              <a:rPr lang="bs-Latn-BA" sz="1400" dirty="0" smtClean="0"/>
              <a:t>Izvještaji  o realizaciji projekata u Planu realizacije projekata 2021-2025 iz Programa kapitalnih investicija grada Gračanica kako slijedi</a:t>
            </a:r>
            <a:r>
              <a:rPr lang="bs-Latn-BA" sz="1400" b="1" dirty="0" smtClean="0"/>
              <a:t>: </a:t>
            </a:r>
          </a:p>
          <a:p>
            <a:pPr marL="363538" indent="-363538"/>
            <a:r>
              <a:rPr lang="bs-Latn-BA" sz="1400" b="1" dirty="0" smtClean="0"/>
              <a:t>Izvještaj o realizaciji projekata u 2021.godini </a:t>
            </a:r>
            <a:r>
              <a:rPr lang="bs-Latn-BA" sz="1400" dirty="0" smtClean="0"/>
              <a:t>po </a:t>
            </a:r>
            <a:r>
              <a:rPr lang="bs-Latn-BA" sz="1400" dirty="0" smtClean="0"/>
              <a:t>Planu realizacije projekata 2021-2025 </a:t>
            </a:r>
            <a:r>
              <a:rPr lang="bs-Latn-BA" sz="1400" dirty="0" smtClean="0"/>
              <a:t>iz PKI grada </a:t>
            </a:r>
            <a:r>
              <a:rPr lang="bs-Latn-BA" sz="1400" dirty="0" smtClean="0"/>
              <a:t>Gračanica</a:t>
            </a:r>
            <a:r>
              <a:rPr lang="bs-Latn-BA" sz="1400" b="1" dirty="0" smtClean="0"/>
              <a:t>,</a:t>
            </a:r>
          </a:p>
          <a:p>
            <a:pPr marL="176213" indent="-176213"/>
            <a:r>
              <a:rPr lang="bs-Latn-BA" sz="1400" b="1" dirty="0" smtClean="0"/>
              <a:t>     Izvještaj o realizaciji projekata u 2022.godini </a:t>
            </a:r>
            <a:r>
              <a:rPr lang="bs-Latn-BA" sz="1400" dirty="0" smtClean="0"/>
              <a:t>po Planu realizacije projekata 2021-2025 iz </a:t>
            </a:r>
            <a:r>
              <a:rPr lang="bs-Latn-BA" sz="1400" dirty="0" smtClean="0"/>
              <a:t>PKI </a:t>
            </a:r>
            <a:r>
              <a:rPr lang="bs-Latn-BA" sz="1400" dirty="0" smtClean="0"/>
              <a:t>grada Gračanica</a:t>
            </a:r>
            <a:r>
              <a:rPr lang="bs-Latn-BA" sz="1400" b="1" dirty="0" smtClean="0"/>
              <a:t>,</a:t>
            </a:r>
          </a:p>
          <a:p>
            <a:pPr marL="176213" indent="-176213"/>
            <a:r>
              <a:rPr lang="bs-Latn-BA" sz="1400" b="1" dirty="0" smtClean="0"/>
              <a:t>     </a:t>
            </a:r>
            <a:r>
              <a:rPr lang="bs-Latn-BA" sz="1400" b="1" dirty="0" smtClean="0"/>
              <a:t>Izvještaj o realizaciji projekata u 2023.godini </a:t>
            </a:r>
            <a:r>
              <a:rPr lang="bs-Latn-BA" sz="1400" dirty="0" smtClean="0"/>
              <a:t>po Planu realizacije projekata 2021-2025 iz </a:t>
            </a:r>
            <a:r>
              <a:rPr lang="bs-Latn-BA" sz="1400" dirty="0" smtClean="0"/>
              <a:t>PKI </a:t>
            </a:r>
            <a:r>
              <a:rPr lang="bs-Latn-BA" sz="1400" dirty="0" smtClean="0"/>
              <a:t>grada Gračanica</a:t>
            </a:r>
            <a:r>
              <a:rPr lang="bs-Latn-BA" sz="1400" b="1" dirty="0" smtClean="0"/>
              <a:t>,</a:t>
            </a:r>
          </a:p>
          <a:p>
            <a:pPr marL="176213" indent="-176213"/>
            <a:r>
              <a:rPr lang="bs-Latn-BA" sz="1400" b="1" dirty="0" smtClean="0"/>
              <a:t>     </a:t>
            </a:r>
            <a:r>
              <a:rPr lang="bs-Latn-BA" sz="1400" b="1" dirty="0" smtClean="0"/>
              <a:t>Izvještaj o realizaciji projekata u 2024.godini </a:t>
            </a:r>
            <a:r>
              <a:rPr lang="bs-Latn-BA" sz="1400" dirty="0" smtClean="0"/>
              <a:t>po Planu realizacije projekata 2021-2025 iz </a:t>
            </a:r>
            <a:r>
              <a:rPr lang="bs-Latn-BA" sz="1400" dirty="0" smtClean="0"/>
              <a:t>PKI grada </a:t>
            </a:r>
            <a:r>
              <a:rPr lang="bs-Latn-BA" sz="1400" dirty="0" smtClean="0"/>
              <a:t>Gračanica</a:t>
            </a:r>
            <a:r>
              <a:rPr lang="bs-Latn-BA" sz="1400" b="1" dirty="0" smtClean="0"/>
              <a:t>,</a:t>
            </a:r>
          </a:p>
          <a:p>
            <a:pPr marL="176213" indent="-176213"/>
            <a:r>
              <a:rPr lang="bs-Latn-BA" sz="1400" b="1" dirty="0" smtClean="0"/>
              <a:t>     </a:t>
            </a:r>
            <a:r>
              <a:rPr lang="bs-Latn-BA" sz="1400" b="1" dirty="0" smtClean="0"/>
              <a:t>Izvještaj o realizaciji projekata u 2025.godini </a:t>
            </a:r>
            <a:r>
              <a:rPr lang="bs-Latn-BA" sz="1400" dirty="0" smtClean="0"/>
              <a:t>po Planu realizacije projekata 2021-2025 iz </a:t>
            </a:r>
            <a:r>
              <a:rPr lang="bs-Latn-BA" sz="1400" dirty="0" smtClean="0"/>
              <a:t>PKI grada </a:t>
            </a:r>
            <a:r>
              <a:rPr lang="bs-Latn-BA" sz="1400" dirty="0" smtClean="0"/>
              <a:t>Gračanica</a:t>
            </a:r>
            <a:r>
              <a:rPr lang="bs-Latn-BA" sz="1400" b="1" dirty="0" smtClean="0"/>
              <a:t>, </a:t>
            </a:r>
            <a:endParaRPr lang="bs-Latn-BA" sz="1400" b="1" dirty="0" smtClean="0"/>
          </a:p>
          <a:p>
            <a:pPr marL="176213" indent="-176213">
              <a:buNone/>
            </a:pPr>
            <a:r>
              <a:rPr lang="hr-HR" sz="1400" b="1" dirty="0" smtClean="0"/>
              <a:t>kao </a:t>
            </a:r>
            <a:r>
              <a:rPr lang="hr-HR" sz="1400" b="1" dirty="0" smtClean="0"/>
              <a:t>i završna </a:t>
            </a:r>
          </a:p>
          <a:p>
            <a:r>
              <a:rPr lang="hr-HR" sz="1400" b="1" dirty="0" smtClean="0"/>
              <a:t>Evoluacija Plana realizacije projekata 2021-2025 iz Programa kapitalnih investicija grada Gračanica,  </a:t>
            </a:r>
            <a:endParaRPr lang="hr-HR" sz="1400" dirty="0" smtClean="0"/>
          </a:p>
          <a:p>
            <a:pPr>
              <a:buNone/>
            </a:pPr>
            <a:endParaRPr lang="hr-HR" sz="1400" dirty="0" smtClean="0"/>
          </a:p>
          <a:p>
            <a:pPr>
              <a:buNone/>
            </a:pPr>
            <a:r>
              <a:rPr lang="hr-HR" sz="1400" dirty="0" smtClean="0"/>
              <a:t>I priprema  </a:t>
            </a:r>
          </a:p>
          <a:p>
            <a:pPr lvl="0"/>
            <a:r>
              <a:rPr lang="hr-HR" sz="1400" b="1" dirty="0" smtClean="0"/>
              <a:t>novog Programa kapitalnih investicija Grada Gračanica sa Planom realizacije projekata za period 2026-2030 godine  u koji će biti uvršteni svi  nerealizovani projekti iz ranijeg programa i svi pristigli novi projekti za realizaciju.</a:t>
            </a:r>
            <a:endParaRPr lang="hr-HR" sz="1400" dirty="0" smtClean="0"/>
          </a:p>
          <a:p>
            <a:pPr lvl="0">
              <a:buNone/>
            </a:pPr>
            <a:endParaRPr lang="hr-HR" sz="1400" dirty="0" smtClean="0"/>
          </a:p>
          <a:p>
            <a:endParaRPr lang="hr-HR" sz="1400" dirty="0"/>
          </a:p>
        </p:txBody>
      </p:sp>
      <p:pic>
        <p:nvPicPr>
          <p:cNvPr id="5" name="Picture 4"/>
          <p:cNvPicPr/>
          <p:nvPr/>
        </p:nvPicPr>
        <p:blipFill>
          <a:blip r:embed="rId2" cstate="print"/>
          <a:srcRect/>
          <a:stretch>
            <a:fillRect/>
          </a:stretch>
        </p:blipFill>
        <p:spPr bwMode="auto">
          <a:xfrm>
            <a:off x="8153400" y="762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87362"/>
          </a:xfrm>
          <a:gradFill flip="none"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5400000" scaled="1"/>
            <a:tileRect/>
          </a:gradFill>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200" b="1" dirty="0" smtClean="0">
                <a:latin typeface="Times New Roman" pitchFamily="18" charset="0"/>
                <a:cs typeface="Times New Roman" pitchFamily="18" charset="0"/>
              </a:rPr>
              <a:t>PROGRAM KAPITALNIH INVESTICIJA GRADA GRAČANICA</a:t>
            </a:r>
            <a:endParaRPr lang="hr-HR" sz="1200" b="1" dirty="0"/>
          </a:p>
        </p:txBody>
      </p:sp>
      <p:sp>
        <p:nvSpPr>
          <p:cNvPr id="3" name="Text Placeholder 2"/>
          <p:cNvSpPr>
            <a:spLocks noGrp="1"/>
          </p:cNvSpPr>
          <p:nvPr>
            <p:ph type="body" idx="1"/>
          </p:nvPr>
        </p:nvSpPr>
        <p:spPr>
          <a:xfrm>
            <a:off x="457201" y="914401"/>
            <a:ext cx="4040188" cy="381000"/>
          </a:xfrm>
          <a:gradFill flip="none"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5400000" scaled="1"/>
            <a:tileRect/>
          </a:grad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hr-HR" dirty="0" smtClean="0">
                <a:latin typeface="Times New Roman" pitchFamily="18" charset="0"/>
                <a:cs typeface="Times New Roman" pitchFamily="18" charset="0"/>
              </a:rPr>
              <a:t>Adresa i kontakt telefoni:</a:t>
            </a:r>
          </a:p>
        </p:txBody>
      </p:sp>
      <p:sp>
        <p:nvSpPr>
          <p:cNvPr id="4" name="Content Placeholder 3"/>
          <p:cNvSpPr>
            <a:spLocks noGrp="1"/>
          </p:cNvSpPr>
          <p:nvPr>
            <p:ph sz="half" idx="2"/>
          </p:nvPr>
        </p:nvSpPr>
        <p:spPr>
          <a:xfrm>
            <a:off x="457201" y="1447800"/>
            <a:ext cx="4040188" cy="4678363"/>
          </a:xfrm>
        </p:spPr>
        <p:style>
          <a:lnRef idx="1">
            <a:schemeClr val="accent3"/>
          </a:lnRef>
          <a:fillRef idx="2">
            <a:schemeClr val="accent3"/>
          </a:fillRef>
          <a:effectRef idx="1">
            <a:schemeClr val="accent3"/>
          </a:effectRef>
          <a:fontRef idx="minor">
            <a:schemeClr val="dk1"/>
          </a:fontRef>
        </p:style>
        <p:txBody>
          <a:bodyPr>
            <a:normAutofit/>
          </a:bodyPr>
          <a:lstStyle/>
          <a:p>
            <a:pPr algn="ctr">
              <a:buNone/>
            </a:pPr>
            <a:endParaRPr lang="hr-HR" dirty="0" smtClean="0">
              <a:latin typeface="Times New Roman" pitchFamily="18" charset="0"/>
              <a:cs typeface="Times New Roman" pitchFamily="18" charset="0"/>
            </a:endParaRPr>
          </a:p>
          <a:p>
            <a:pPr algn="ctr">
              <a:buNone/>
            </a:pPr>
            <a:r>
              <a:rPr lang="hr-HR" b="1" dirty="0" smtClean="0">
                <a:latin typeface="Times New Roman" pitchFamily="18" charset="0"/>
                <a:cs typeface="Times New Roman" pitchFamily="18" charset="0"/>
              </a:rPr>
              <a:t>Grad Gračanica</a:t>
            </a:r>
          </a:p>
          <a:p>
            <a:pPr algn="ctr">
              <a:buNone/>
            </a:pPr>
            <a:r>
              <a:rPr lang="hr-HR" sz="2000" dirty="0" smtClean="0">
                <a:latin typeface="Times New Roman" pitchFamily="18" charset="0"/>
                <a:cs typeface="Times New Roman" pitchFamily="18" charset="0"/>
              </a:rPr>
              <a:t>Ul.Mula Mustafe Bašeskije br.1</a:t>
            </a:r>
          </a:p>
          <a:p>
            <a:pPr algn="ctr">
              <a:buNone/>
            </a:pPr>
            <a:r>
              <a:rPr lang="hr-HR" dirty="0" smtClean="0">
                <a:latin typeface="Times New Roman" pitchFamily="18" charset="0"/>
                <a:cs typeface="Times New Roman" pitchFamily="18" charset="0"/>
              </a:rPr>
              <a:t>75320 Gračanica</a:t>
            </a:r>
          </a:p>
          <a:p>
            <a:pPr>
              <a:buNone/>
            </a:pPr>
            <a:endParaRPr lang="hr-HR" dirty="0" smtClean="0">
              <a:latin typeface="Times New Roman" pitchFamily="18" charset="0"/>
              <a:cs typeface="Times New Roman" pitchFamily="18" charset="0"/>
            </a:endParaRPr>
          </a:p>
          <a:p>
            <a:pPr>
              <a:buNone/>
            </a:pPr>
            <a:r>
              <a:rPr lang="hr-HR" dirty="0" smtClean="0">
                <a:latin typeface="Times New Roman" pitchFamily="18" charset="0"/>
                <a:cs typeface="Times New Roman" pitchFamily="18" charset="0"/>
              </a:rPr>
              <a:t>Tel. 035 700 800-centrala</a:t>
            </a:r>
          </a:p>
          <a:p>
            <a:pPr>
              <a:buNone/>
            </a:pPr>
            <a:r>
              <a:rPr lang="hr-HR" dirty="0" smtClean="0">
                <a:latin typeface="Times New Roman" pitchFamily="18" charset="0"/>
                <a:cs typeface="Times New Roman" pitchFamily="18" charset="0"/>
              </a:rPr>
              <a:t>Fax. 035 702 000</a:t>
            </a:r>
          </a:p>
          <a:p>
            <a:pPr>
              <a:buNone/>
            </a:pPr>
            <a:endParaRPr lang="hr-HR" dirty="0" smtClean="0">
              <a:latin typeface="Times New Roman" pitchFamily="18" charset="0"/>
              <a:cs typeface="Times New Roman" pitchFamily="18" charset="0"/>
              <a:hlinkClick r:id="rId2"/>
            </a:endParaRPr>
          </a:p>
          <a:p>
            <a:pPr>
              <a:buNone/>
            </a:pPr>
            <a:r>
              <a:rPr lang="hr-HR" dirty="0" smtClean="0">
                <a:latin typeface="Times New Roman" pitchFamily="18" charset="0"/>
                <a:cs typeface="Times New Roman" pitchFamily="18" charset="0"/>
                <a:hlinkClick r:id="rId2"/>
              </a:rPr>
              <a:t>www.gracanica.gov.ba</a:t>
            </a:r>
            <a:endParaRPr lang="hr-HR" dirty="0" smtClean="0">
              <a:latin typeface="Times New Roman" pitchFamily="18" charset="0"/>
              <a:cs typeface="Times New Roman" pitchFamily="18" charset="0"/>
            </a:endParaRPr>
          </a:p>
          <a:p>
            <a:pPr algn="ctr">
              <a:buNone/>
            </a:pPr>
            <a:endParaRPr lang="hr-HR" dirty="0" smtClean="0">
              <a:latin typeface="Times New Roman" pitchFamily="18" charset="0"/>
              <a:cs typeface="Times New Roman" pitchFamily="18" charset="0"/>
            </a:endParaRPr>
          </a:p>
          <a:p>
            <a:pPr algn="ctr">
              <a:buNone/>
            </a:pPr>
            <a:endParaRPr lang="hr-HR" dirty="0" smtClean="0">
              <a:latin typeface="Times New Roman" pitchFamily="18" charset="0"/>
              <a:cs typeface="Times New Roman" pitchFamily="18" charset="0"/>
            </a:endParaRPr>
          </a:p>
          <a:p>
            <a:pPr algn="ctr">
              <a:buNone/>
            </a:pPr>
            <a:endParaRPr lang="hr-HR" dirty="0" smtClean="0">
              <a:latin typeface="Times New Roman" pitchFamily="18" charset="0"/>
              <a:cs typeface="Times New Roman" pitchFamily="18" charset="0"/>
            </a:endParaRPr>
          </a:p>
          <a:p>
            <a:pPr algn="ctr">
              <a:buNone/>
            </a:pPr>
            <a:endParaRPr lang="hr-HR" dirty="0" smtClean="0">
              <a:latin typeface="Times New Roman" pitchFamily="18" charset="0"/>
              <a:cs typeface="Times New Roman" pitchFamily="18" charset="0"/>
            </a:endParaRPr>
          </a:p>
          <a:p>
            <a:endParaRPr lang="hr-HR" dirty="0"/>
          </a:p>
        </p:txBody>
      </p:sp>
      <p:sp>
        <p:nvSpPr>
          <p:cNvPr id="5" name="Text Placeholder 4"/>
          <p:cNvSpPr>
            <a:spLocks noGrp="1"/>
          </p:cNvSpPr>
          <p:nvPr>
            <p:ph type="body" sz="quarter" idx="3"/>
          </p:nvPr>
        </p:nvSpPr>
        <p:spPr>
          <a:xfrm>
            <a:off x="4645026" y="914400"/>
            <a:ext cx="4041775" cy="5181600"/>
          </a:xfrm>
        </p:spPr>
        <p:style>
          <a:lnRef idx="1">
            <a:schemeClr val="accent2"/>
          </a:lnRef>
          <a:fillRef idx="2">
            <a:schemeClr val="accent2"/>
          </a:fillRef>
          <a:effectRef idx="1">
            <a:schemeClr val="accent2"/>
          </a:effectRef>
          <a:fontRef idx="minor">
            <a:schemeClr val="dk1"/>
          </a:fontRef>
        </p:style>
        <p:txBody>
          <a:bodyPr anchor="t">
            <a:normAutofit/>
          </a:bodyPr>
          <a:lstStyle/>
          <a:p>
            <a:endParaRPr lang="hr-HR" sz="1600" dirty="0" smtClean="0">
              <a:latin typeface="Times New Roman" pitchFamily="18" charset="0"/>
              <a:cs typeface="Times New Roman" pitchFamily="18" charset="0"/>
            </a:endParaRPr>
          </a:p>
          <a:p>
            <a:r>
              <a:rPr lang="hr-HR" sz="1600" dirty="0" smtClean="0">
                <a:latin typeface="Times New Roman" pitchFamily="18" charset="0"/>
                <a:cs typeface="Times New Roman" pitchFamily="18" charset="0"/>
              </a:rPr>
              <a:t>GRAD GRAČANICA</a:t>
            </a:r>
          </a:p>
          <a:p>
            <a:endParaRPr lang="hr-HR" sz="1600" dirty="0" smtClean="0">
              <a:latin typeface="Times New Roman" pitchFamily="18" charset="0"/>
              <a:cs typeface="Times New Roman" pitchFamily="18" charset="0"/>
            </a:endParaRPr>
          </a:p>
          <a:p>
            <a:r>
              <a:rPr lang="hr-HR" sz="1600" dirty="0" smtClean="0">
                <a:latin typeface="Times New Roman" pitchFamily="18" charset="0"/>
                <a:cs typeface="Times New Roman" pitchFamily="18" charset="0"/>
              </a:rPr>
              <a:t>Gradonačelnik: Nusret Helić</a:t>
            </a:r>
          </a:p>
          <a:p>
            <a:r>
              <a:rPr lang="hr-HR" sz="1600" dirty="0" smtClean="0">
                <a:latin typeface="Times New Roman" pitchFamily="18" charset="0"/>
                <a:cs typeface="Times New Roman" pitchFamily="18" charset="0"/>
              </a:rPr>
              <a:t>                            tel.035 700 805</a:t>
            </a:r>
          </a:p>
          <a:p>
            <a:r>
              <a:rPr lang="hr-HR" sz="1600" dirty="0" smtClean="0">
                <a:latin typeface="Times New Roman" pitchFamily="18" charset="0"/>
                <a:cs typeface="Times New Roman" pitchFamily="18" charset="0"/>
                <a:hlinkClick r:id="rId3"/>
              </a:rPr>
              <a:t> n.helic@gracanica.gov.ba</a:t>
            </a:r>
            <a:r>
              <a:rPr lang="hr-HR" sz="1600" dirty="0" smtClean="0">
                <a:latin typeface="Times New Roman" pitchFamily="18" charset="0"/>
                <a:cs typeface="Times New Roman" pitchFamily="18" charset="0"/>
              </a:rPr>
              <a:t> </a:t>
            </a:r>
          </a:p>
          <a:p>
            <a:endParaRPr lang="hr-HR" sz="1600" dirty="0" smtClean="0">
              <a:latin typeface="Times New Roman" pitchFamily="18" charset="0"/>
              <a:cs typeface="Times New Roman" pitchFamily="18" charset="0"/>
            </a:endParaRPr>
          </a:p>
          <a:p>
            <a:r>
              <a:rPr lang="hr-HR" sz="1600" dirty="0" smtClean="0">
                <a:latin typeface="Times New Roman" pitchFamily="18" charset="0"/>
                <a:cs typeface="Times New Roman" pitchFamily="18" charset="0"/>
              </a:rPr>
              <a:t>SLUŽBA ZA PODUZETNIŠTVO, LOKALNI RAZVOJ I FINANSIJE</a:t>
            </a:r>
          </a:p>
          <a:p>
            <a:r>
              <a:rPr lang="hr-HR" sz="1600" dirty="0" smtClean="0">
                <a:latin typeface="Times New Roman" pitchFamily="18" charset="0"/>
                <a:cs typeface="Times New Roman" pitchFamily="18" charset="0"/>
              </a:rPr>
              <a:t>Šef SLUŽBE: Nihad Sinanović</a:t>
            </a:r>
          </a:p>
          <a:p>
            <a:r>
              <a:rPr lang="hr-HR" sz="1600" dirty="0" smtClean="0">
                <a:latin typeface="Times New Roman" pitchFamily="18" charset="0"/>
                <a:cs typeface="Times New Roman" pitchFamily="18" charset="0"/>
              </a:rPr>
              <a:t>                          tel.035 700 803</a:t>
            </a:r>
          </a:p>
          <a:p>
            <a:r>
              <a:rPr lang="hr-HR" sz="1600" dirty="0" smtClean="0">
                <a:latin typeface="Times New Roman" pitchFamily="18" charset="0"/>
                <a:cs typeface="Times New Roman" pitchFamily="18" charset="0"/>
                <a:hlinkClick r:id="rId4"/>
              </a:rPr>
              <a:t>n.sinanovic@gracanica.gov.ba</a:t>
            </a:r>
            <a:r>
              <a:rPr lang="hr-HR" sz="1600" dirty="0" smtClean="0">
                <a:latin typeface="Times New Roman" pitchFamily="18" charset="0"/>
                <a:cs typeface="Times New Roman" pitchFamily="18" charset="0"/>
              </a:rPr>
              <a:t> </a:t>
            </a:r>
          </a:p>
          <a:p>
            <a:endParaRPr lang="hr-HR" sz="1600" dirty="0" smtClean="0">
              <a:latin typeface="Times New Roman" pitchFamily="18" charset="0"/>
              <a:cs typeface="Times New Roman" pitchFamily="18" charset="0"/>
            </a:endParaRPr>
          </a:p>
          <a:p>
            <a:r>
              <a:rPr lang="hr-HR" sz="1600" dirty="0" smtClean="0">
                <a:latin typeface="Times New Roman" pitchFamily="18" charset="0"/>
                <a:cs typeface="Times New Roman" pitchFamily="18" charset="0"/>
              </a:rPr>
              <a:t>ODSJEK LOKALNI RAZVOJ</a:t>
            </a:r>
          </a:p>
          <a:p>
            <a:r>
              <a:rPr lang="hr-HR" sz="1600" dirty="0" smtClean="0">
                <a:latin typeface="Times New Roman" pitchFamily="18" charset="0"/>
                <a:cs typeface="Times New Roman" pitchFamily="18" charset="0"/>
              </a:rPr>
              <a:t>Šef ODSJEKA: Fernada Helić Čamdžić</a:t>
            </a:r>
          </a:p>
          <a:p>
            <a:r>
              <a:rPr lang="hr-HR" sz="1600" dirty="0" smtClean="0">
                <a:latin typeface="Times New Roman" pitchFamily="18" charset="0"/>
                <a:cs typeface="Times New Roman" pitchFamily="18" charset="0"/>
              </a:rPr>
              <a:t>                              tel.035 700 824</a:t>
            </a:r>
          </a:p>
          <a:p>
            <a:r>
              <a:rPr lang="hr-HR" sz="1600" dirty="0" smtClean="0">
                <a:latin typeface="Times New Roman" pitchFamily="18" charset="0"/>
                <a:cs typeface="Times New Roman" pitchFamily="18" charset="0"/>
                <a:hlinkClick r:id="rId5"/>
              </a:rPr>
              <a:t>f.helic@gracanica.gov.ba</a:t>
            </a:r>
            <a:r>
              <a:rPr lang="hr-HR" sz="1600" dirty="0" smtClean="0">
                <a:latin typeface="Times New Roman" pitchFamily="18" charset="0"/>
                <a:cs typeface="Times New Roman" pitchFamily="18" charset="0"/>
              </a:rPr>
              <a:t> </a:t>
            </a:r>
          </a:p>
          <a:p>
            <a:endParaRPr lang="hr-HR" sz="1400" dirty="0">
              <a:latin typeface="Times New Roman" pitchFamily="18" charset="0"/>
              <a:cs typeface="Times New Roman" pitchFamily="18" charset="0"/>
            </a:endParaRPr>
          </a:p>
        </p:txBody>
      </p:sp>
      <p:pic>
        <p:nvPicPr>
          <p:cNvPr id="6" name="Picture 5"/>
          <p:cNvPicPr/>
          <p:nvPr/>
        </p:nvPicPr>
        <p:blipFill>
          <a:blip r:embed="rId6" cstate="print"/>
          <a:srcRect/>
          <a:stretch>
            <a:fillRect/>
          </a:stretch>
        </p:blipFill>
        <p:spPr bwMode="auto">
          <a:xfrm>
            <a:off x="8153400" y="76200"/>
            <a:ext cx="533400"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334961"/>
          </a:xfrm>
          <a:ln/>
        </p:spPr>
        <p:style>
          <a:lnRef idx="1">
            <a:schemeClr val="accent4"/>
          </a:lnRef>
          <a:fillRef idx="2">
            <a:schemeClr val="accent4"/>
          </a:fillRef>
          <a:effectRef idx="1">
            <a:schemeClr val="accent4"/>
          </a:effectRef>
          <a:fontRef idx="minor">
            <a:schemeClr val="dk1"/>
          </a:fontRef>
        </p:style>
        <p:txBody>
          <a:bodyPr>
            <a:normAutofit/>
          </a:bodyPr>
          <a:lstStyle/>
          <a:p>
            <a:r>
              <a:rPr lang="hr-HR" sz="1100" b="1" dirty="0" smtClean="0">
                <a:latin typeface="Times New Roman" pitchFamily="18" charset="0"/>
                <a:cs typeface="Times New Roman" pitchFamily="18" charset="0"/>
              </a:rPr>
              <a:t>PREZENTACIJA: </a:t>
            </a:r>
            <a:r>
              <a:rPr lang="hr-HR" sz="1100" dirty="0" smtClean="0">
                <a:latin typeface="Times New Roman" pitchFamily="18" charset="0"/>
                <a:cs typeface="Times New Roman" pitchFamily="18" charset="0"/>
              </a:rPr>
              <a:t>PROGRAM KAPITALNIH INVESTICIJA </a:t>
            </a:r>
            <a:r>
              <a:rPr lang="hr-HR" sz="1100" dirty="0" smtClean="0">
                <a:latin typeface="Times New Roman" pitchFamily="18" charset="0"/>
                <a:cs typeface="Times New Roman" pitchFamily="18" charset="0"/>
              </a:rPr>
              <a:t>GRADA </a:t>
            </a:r>
            <a:r>
              <a:rPr lang="hr-HR" sz="1100" dirty="0" smtClean="0">
                <a:latin typeface="Times New Roman" pitchFamily="18" charset="0"/>
                <a:cs typeface="Times New Roman" pitchFamily="18" charset="0"/>
              </a:rPr>
              <a:t>GRAČANICA</a:t>
            </a:r>
            <a:endParaRPr lang="hr-HR" sz="1100" dirty="0"/>
          </a:p>
        </p:txBody>
      </p:sp>
      <p:sp>
        <p:nvSpPr>
          <p:cNvPr id="3" name="Content Placeholder 2"/>
          <p:cNvSpPr>
            <a:spLocks noGrp="1"/>
          </p:cNvSpPr>
          <p:nvPr>
            <p:ph idx="1"/>
          </p:nvPr>
        </p:nvSpPr>
        <p:spPr>
          <a:xfrm>
            <a:off x="457200" y="762001"/>
            <a:ext cx="8229600" cy="5364164"/>
          </a:xfrm>
          <a:ln/>
        </p:spPr>
        <p:style>
          <a:lnRef idx="1">
            <a:schemeClr val="accent4"/>
          </a:lnRef>
          <a:fillRef idx="2">
            <a:schemeClr val="accent4"/>
          </a:fillRef>
          <a:effectRef idx="1">
            <a:schemeClr val="accent4"/>
          </a:effectRef>
          <a:fontRef idx="minor">
            <a:schemeClr val="dk1"/>
          </a:fontRef>
        </p:style>
        <p:txBody>
          <a:bodyPr>
            <a:normAutofit lnSpcReduction="10000"/>
          </a:bodyPr>
          <a:lstStyle/>
          <a:p>
            <a:pPr algn="ctr"/>
            <a:endParaRPr lang="hr-HR" dirty="0" smtClean="0"/>
          </a:p>
          <a:p>
            <a:pPr algn="ctr"/>
            <a:endParaRPr lang="hr-HR" dirty="0" smtClean="0"/>
          </a:p>
          <a:p>
            <a:pPr algn="ctr"/>
            <a:endParaRPr lang="hr-HR" dirty="0" smtClean="0"/>
          </a:p>
          <a:p>
            <a:pPr algn="ctr">
              <a:buNone/>
            </a:pPr>
            <a:r>
              <a:rPr lang="sr-Latn-CS" dirty="0" smtClean="0">
                <a:effectLst>
                  <a:outerShdw blurRad="38100" dist="38100" dir="2700000" algn="tl">
                    <a:srgbClr val="000000">
                      <a:alpha val="43137"/>
                    </a:srgbClr>
                  </a:outerShdw>
                </a:effectLst>
              </a:rPr>
              <a:t>HVALA NA PAŽNJI</a:t>
            </a:r>
          </a:p>
          <a:p>
            <a:pPr algn="ctr">
              <a:buNone/>
            </a:pPr>
            <a:endParaRPr lang="sr-Latn-CS" dirty="0" smtClean="0">
              <a:effectLst>
                <a:outerShdw blurRad="38100" dist="38100" dir="2700000" algn="tl">
                  <a:srgbClr val="000000">
                    <a:alpha val="43137"/>
                  </a:srgbClr>
                </a:outerShdw>
              </a:effectLst>
            </a:endParaRPr>
          </a:p>
          <a:p>
            <a:pPr algn="ctr">
              <a:buNone/>
            </a:pPr>
            <a:endParaRPr lang="sr-Latn-CS" dirty="0" smtClean="0">
              <a:effectLst>
                <a:outerShdw blurRad="38100" dist="38100" dir="2700000" algn="tl">
                  <a:srgbClr val="000000">
                    <a:alpha val="43137"/>
                  </a:srgbClr>
                </a:outerShdw>
              </a:effectLst>
            </a:endParaRPr>
          </a:p>
          <a:p>
            <a:pPr>
              <a:buNone/>
            </a:pPr>
            <a:r>
              <a:rPr lang="hr-BA" sz="1700" dirty="0" smtClean="0">
                <a:latin typeface="Times New Roman" pitchFamily="18" charset="0"/>
                <a:cs typeface="Times New Roman" pitchFamily="18" charset="0"/>
              </a:rPr>
              <a:t>prezentaciju pripremila: </a:t>
            </a:r>
          </a:p>
          <a:p>
            <a:pPr>
              <a:buNone/>
            </a:pPr>
            <a:r>
              <a:rPr lang="hr-BA" sz="1700" dirty="0" smtClean="0">
                <a:latin typeface="Times New Roman" pitchFamily="18" charset="0"/>
                <a:cs typeface="Times New Roman" pitchFamily="18" charset="0"/>
              </a:rPr>
              <a:t>sekretar Koordinacionog tima </a:t>
            </a:r>
          </a:p>
          <a:p>
            <a:pPr>
              <a:buNone/>
            </a:pPr>
            <a:r>
              <a:rPr lang="hr-BA" sz="1700" dirty="0" smtClean="0">
                <a:latin typeface="Times New Roman" pitchFamily="18" charset="0"/>
                <a:cs typeface="Times New Roman" pitchFamily="18" charset="0"/>
              </a:rPr>
              <a:t>Razija Junuzović, dipl.ing.arh.</a:t>
            </a:r>
            <a:endParaRPr lang="sr-Latn-CS" sz="1700" dirty="0" smtClean="0">
              <a:effectLst>
                <a:outerShdw blurRad="38100" dist="38100" dir="2700000" algn="tl">
                  <a:srgbClr val="000000">
                    <a:alpha val="43137"/>
                  </a:srgbClr>
                </a:outerShdw>
              </a:effectLst>
              <a:latin typeface="Times New Roman" pitchFamily="18" charset="0"/>
              <a:cs typeface="Times New Roman" pitchFamily="18" charset="0"/>
            </a:endParaRPr>
          </a:p>
          <a:p>
            <a:pPr>
              <a:buNone/>
            </a:pPr>
            <a:r>
              <a:rPr lang="hr-HR" sz="1700" dirty="0" smtClean="0">
                <a:latin typeface="Times New Roman" pitchFamily="18" charset="0"/>
                <a:cs typeface="Times New Roman" pitchFamily="18" charset="0"/>
              </a:rPr>
              <a:t>stručni </a:t>
            </a:r>
            <a:r>
              <a:rPr lang="hr-HR" sz="1600" dirty="0" smtClean="0">
                <a:latin typeface="Times New Roman" pitchFamily="18" charset="0"/>
                <a:cs typeface="Times New Roman" pitchFamily="18" charset="0"/>
              </a:rPr>
              <a:t>savjetnik za kap.ulaganja i real.strategije</a:t>
            </a:r>
          </a:p>
          <a:p>
            <a:pPr>
              <a:buNone/>
            </a:pPr>
            <a:r>
              <a:rPr lang="hr-HR" sz="1700" dirty="0" smtClean="0">
                <a:latin typeface="Times New Roman" pitchFamily="18" charset="0"/>
                <a:cs typeface="Times New Roman" pitchFamily="18" charset="0"/>
              </a:rPr>
              <a:t>tel. 035 700 825</a:t>
            </a:r>
          </a:p>
          <a:p>
            <a:pPr>
              <a:buNone/>
            </a:pPr>
            <a:r>
              <a:rPr lang="hr-HR" sz="1700" dirty="0" smtClean="0">
                <a:latin typeface="Times New Roman" pitchFamily="18" charset="0"/>
                <a:cs typeface="Times New Roman" pitchFamily="18" charset="0"/>
                <a:hlinkClick r:id="rId2"/>
              </a:rPr>
              <a:t>r.junuzovic@gracanica.gov.ba</a:t>
            </a:r>
            <a:endParaRPr lang="hr-HR" sz="1700" dirty="0" smtClean="0"/>
          </a:p>
          <a:p>
            <a:pPr algn="ctr">
              <a:buNone/>
            </a:pPr>
            <a:endParaRPr lang="hr-HR" dirty="0"/>
          </a:p>
        </p:txBody>
      </p:sp>
      <p:pic>
        <p:nvPicPr>
          <p:cNvPr id="4" name="Picture 3"/>
          <p:cNvPicPr/>
          <p:nvPr/>
        </p:nvPicPr>
        <p:blipFill>
          <a:blip r:embed="rId3" cstate="print"/>
          <a:srcRect/>
          <a:stretch>
            <a:fillRect/>
          </a:stretch>
        </p:blipFill>
        <p:spPr bwMode="auto">
          <a:xfrm>
            <a:off x="8153400" y="152400"/>
            <a:ext cx="533400" cy="609600"/>
          </a:xfrm>
          <a:prstGeom prst="rect">
            <a:avLst/>
          </a:prstGeom>
          <a:noFill/>
          <a:ln w="9525">
            <a:noFill/>
            <a:miter lim="800000"/>
            <a:headEnd/>
            <a:tailEnd/>
          </a:ln>
        </p:spPr>
      </p:pic>
    </p:spTree>
  </p:cSld>
  <p:clrMapOvr>
    <a:masterClrMapping/>
  </p:clrMapOvr>
  <p:transition advTm="613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3994</TotalTime>
  <Words>8163</Words>
  <Application>Microsoft Office PowerPoint</Application>
  <PresentationFormat>On-screen Show (4:3)</PresentationFormat>
  <Paragraphs>3961</Paragraphs>
  <Slides>58</Slides>
  <Notes>16</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GRAD GRAČANICA</vt:lpstr>
      <vt:lpstr>      GRAD GRAČANICA       prezentacija PKI       </vt:lpstr>
      <vt:lpstr>GRAD GRAČANICA</vt:lpstr>
      <vt:lpstr>PREZENTACIJA: PROGRAM KAPITALNIH INVESTICIJA GRADA GRAČANICA   Prezentacija pripremljena da se ukratko predstave aktivnosti općine Gračanica a od 2019.godine Grada Gračanice na izradi Programa kapitalnih investicija,  čime je poboljšan  proces  planiranja,   od  utvrđivanja  prioritetnih  projekata, (gdje su uključeni građani, udruženja građana, poslodavci, udruženje poslodavaca, mjesne zajednice, općinske službe i drugi), preko  Javnih  nabavki, izvršenja ugovorenih  radova, monitoringa i evaluacije Programa.      </vt:lpstr>
      <vt:lpstr>PREZENTACIJA: PROGRAM KAPITALNIH INVESTICIJA GRADA GRAČANICA  </vt:lpstr>
      <vt:lpstr>   PREZENTACIJA: PROGRAM KAPITALNIH INVESTICIJA GRADA GRAČANICA  </vt:lpstr>
      <vt:lpstr>   PREZENTACIJA: PROGRAM KAPITALNIH INVESTICIJA GRADA GRAČANICA  </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Slide 14</vt:lpstr>
      <vt:lpstr>Slide 15</vt:lpstr>
      <vt:lpstr>    PREZENTACIJA: PROGRAM KAPITALNIH INVESTICIJA GRADA GRAČANICA </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Slide 24</vt:lpstr>
      <vt:lpstr>Slide 25</vt:lpstr>
      <vt:lpstr>                         OPĆINA  GRAČANICA </vt:lpstr>
      <vt:lpstr>PREZENTACIJA: PROGRAM KAPITALNIH INVESTICIJA GRADA GRAČANICA</vt:lpstr>
      <vt:lpstr>PREZENTACIJA: PROGRAM KAPITALNIH INVESTICIJA GRADA GRAČANICA</vt:lpstr>
      <vt:lpstr>PREZENTACIJA: PROGRAM KAPITALNIH INVESTICIJA  GRADA GRAČANICA</vt:lpstr>
      <vt:lpstr>Slide 30</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OPĆINA  GRAČANICA </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Slide 42</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GRAD GRAČANICA   </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lpstr>Slide 54</vt:lpstr>
      <vt:lpstr>PREZENTACIJA: PROGRAM KAPITALNIH INVESTICIJA GRADA GRAČANICA</vt:lpstr>
      <vt:lpstr>PREZENTACIJA: PROGRAM KAPITALNIH INVESTICIJA GRADA GRAČANICA</vt:lpstr>
      <vt:lpstr>PREZENTACIJA: PROGRAM KAPITALNIH INVESTICIJA GRADA GRAČANICA</vt:lpstr>
      <vt:lpstr>PREZENTACIJA: PROGRAM KAPITALNIH INVESTICIJA GRADA GRAČANICA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 GRAČANICA</dc:title>
  <dc:creator>Razija Junuzovic</dc:creator>
  <cp:lastModifiedBy>RazijaJ</cp:lastModifiedBy>
  <cp:revision>371</cp:revision>
  <dcterms:created xsi:type="dcterms:W3CDTF">2006-08-16T00:00:00Z</dcterms:created>
  <dcterms:modified xsi:type="dcterms:W3CDTF">2021-06-24T07:34:59Z</dcterms:modified>
</cp:coreProperties>
</file>